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10287000" cx="18288000"/>
  <p:notesSz cx="6858000" cy="9144000"/>
  <p:embeddedFontLst>
    <p:embeddedFont>
      <p:font typeface="Montserrat"/>
      <p:regular r:id="rId43"/>
      <p:bold r:id="rId44"/>
      <p:italic r:id="rId45"/>
      <p:boldItalic r:id="rId46"/>
    </p:embeddedFont>
    <p:embeddedFont>
      <p:font typeface="Open Sans ExtraBold"/>
      <p:bold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3" roundtripDataSignature="AMtx7mjLnvgBXvvY7T0XJhjYtIUgKN/h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ExtraBold-boldItalic.fntdata"/><Relationship Id="rId47" Type="http://schemas.openxmlformats.org/officeDocument/2006/relationships/font" Target="fonts/OpenSansExtraBold-bold.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3" Type="http://customschemas.google.com/relationships/presentationmetadata" Target="meta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d076571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d0765710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d0765710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d0765710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0765710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d0765710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5d07657106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35d07657106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5d07657106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g35d07657106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5d07657106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g35d0765710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765710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765710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1792288" y="612775"/>
            <a:ext cx="5486400" cy="4114800"/>
          </a:xfrm>
          <a:prstGeom prst="rect">
            <a:avLst/>
          </a:prstGeom>
          <a:noFill/>
          <a:ln>
            <a:noFill/>
          </a:ln>
        </p:spPr>
      </p:sp>
      <p:sp>
        <p:nvSpPr>
          <p:cNvPr id="64" name="Google Shape;64;p4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7.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60.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jp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jp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1.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d07657106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d07657106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d07657106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d07657106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d07657106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d07657106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d07657106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d07657106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d07657106_0_0"/>
          <p:cNvSpPr txBox="1"/>
          <p:nvPr/>
        </p:nvSpPr>
        <p:spPr>
          <a:xfrm>
            <a:off x="3503695" y="3226197"/>
            <a:ext cx="11280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3</a:t>
            </a:r>
            <a:r>
              <a:rPr b="0" i="0" lang="en-US" sz="7933" u="none" cap="none" strike="noStrike">
                <a:solidFill>
                  <a:srgbClr val="FFFFFF"/>
                </a:solidFill>
                <a:latin typeface="Arial"/>
                <a:ea typeface="Arial"/>
                <a:cs typeface="Arial"/>
                <a:sym typeface="Arial"/>
              </a:rPr>
              <a:t>: </a:t>
            </a:r>
            <a:r>
              <a:rPr lang="en-US" sz="7933">
                <a:solidFill>
                  <a:srgbClr val="FFFFFF"/>
                </a:solidFill>
              </a:rPr>
              <a:t>ADMINISTRACIÓN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6" name="Shape 236"/>
        <p:cNvGrpSpPr/>
        <p:nvPr/>
      </p:nvGrpSpPr>
      <p:grpSpPr>
        <a:xfrm>
          <a:off x="0" y="0"/>
          <a:ext cx="0" cy="0"/>
          <a:chOff x="0" y="0"/>
          <a:chExt cx="0" cy="0"/>
        </a:xfrm>
      </p:grpSpPr>
      <p:sp>
        <p:nvSpPr>
          <p:cNvPr id="237" name="Google Shape;237;p6"/>
          <p:cNvSpPr/>
          <p:nvPr/>
        </p:nvSpPr>
        <p:spPr>
          <a:xfrm>
            <a:off x="-393504" y="-685645"/>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38" name="Google Shape;238;p6"/>
          <p:cNvGrpSpPr/>
          <p:nvPr/>
        </p:nvGrpSpPr>
        <p:grpSpPr>
          <a:xfrm>
            <a:off x="1028700" y="900692"/>
            <a:ext cx="16230600" cy="3964012"/>
            <a:chOff x="0" y="-28575"/>
            <a:chExt cx="4274726" cy="1044020"/>
          </a:xfrm>
        </p:grpSpPr>
        <p:sp>
          <p:nvSpPr>
            <p:cNvPr id="239" name="Google Shape;239;p6"/>
            <p:cNvSpPr/>
            <p:nvPr/>
          </p:nvSpPr>
          <p:spPr>
            <a:xfrm>
              <a:off x="0" y="0"/>
              <a:ext cx="4274726" cy="1015445"/>
            </a:xfrm>
            <a:custGeom>
              <a:rect b="b" l="l" r="r" t="t"/>
              <a:pathLst>
                <a:path extrusionOk="0" h="1015445" w="4274726">
                  <a:moveTo>
                    <a:pt x="24327" y="0"/>
                  </a:moveTo>
                  <a:lnTo>
                    <a:pt x="4250399" y="0"/>
                  </a:lnTo>
                  <a:cubicBezTo>
                    <a:pt x="4263834" y="0"/>
                    <a:pt x="4274726" y="10891"/>
                    <a:pt x="4274726" y="24327"/>
                  </a:cubicBezTo>
                  <a:lnTo>
                    <a:pt x="4274726" y="991118"/>
                  </a:lnTo>
                  <a:cubicBezTo>
                    <a:pt x="4274726" y="1004553"/>
                    <a:pt x="4263834" y="1015445"/>
                    <a:pt x="4250399" y="1015445"/>
                  </a:cubicBezTo>
                  <a:lnTo>
                    <a:pt x="24327" y="1015445"/>
                  </a:lnTo>
                  <a:cubicBezTo>
                    <a:pt x="10891" y="1015445"/>
                    <a:pt x="0" y="1004553"/>
                    <a:pt x="0" y="991118"/>
                  </a:cubicBezTo>
                  <a:lnTo>
                    <a:pt x="0" y="24327"/>
                  </a:lnTo>
                  <a:cubicBezTo>
                    <a:pt x="0" y="10891"/>
                    <a:pt x="10891" y="0"/>
                    <a:pt x="2432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txBox="1"/>
            <p:nvPr/>
          </p:nvSpPr>
          <p:spPr>
            <a:xfrm>
              <a:off x="0" y="-28575"/>
              <a:ext cx="4274726" cy="104402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6"/>
          <p:cNvGrpSpPr/>
          <p:nvPr/>
        </p:nvGrpSpPr>
        <p:grpSpPr>
          <a:xfrm>
            <a:off x="4795058" y="5035004"/>
            <a:ext cx="8697883" cy="4223296"/>
            <a:chOff x="0" y="-28575"/>
            <a:chExt cx="2290801" cy="1112308"/>
          </a:xfrm>
        </p:grpSpPr>
        <p:sp>
          <p:nvSpPr>
            <p:cNvPr id="242" name="Google Shape;242;p6"/>
            <p:cNvSpPr/>
            <p:nvPr/>
          </p:nvSpPr>
          <p:spPr>
            <a:xfrm>
              <a:off x="0" y="0"/>
              <a:ext cx="2290800" cy="1083733"/>
            </a:xfrm>
            <a:custGeom>
              <a:rect b="b" l="l" r="r" t="t"/>
              <a:pathLst>
                <a:path extrusionOk="0" h="1083733" w="2290800">
                  <a:moveTo>
                    <a:pt x="45395" y="0"/>
                  </a:moveTo>
                  <a:lnTo>
                    <a:pt x="2245406" y="0"/>
                  </a:lnTo>
                  <a:cubicBezTo>
                    <a:pt x="2270477" y="0"/>
                    <a:pt x="2290800" y="20324"/>
                    <a:pt x="2290800" y="45395"/>
                  </a:cubicBezTo>
                  <a:lnTo>
                    <a:pt x="2290800" y="1038339"/>
                  </a:lnTo>
                  <a:cubicBezTo>
                    <a:pt x="2290800" y="1050378"/>
                    <a:pt x="2286018" y="1061924"/>
                    <a:pt x="2277505" y="1070438"/>
                  </a:cubicBezTo>
                  <a:cubicBezTo>
                    <a:pt x="2268992" y="1078951"/>
                    <a:pt x="2257445" y="1083733"/>
                    <a:pt x="2245406" y="1083733"/>
                  </a:cubicBezTo>
                  <a:lnTo>
                    <a:pt x="45395" y="1083733"/>
                  </a:lnTo>
                  <a:cubicBezTo>
                    <a:pt x="20324" y="1083733"/>
                    <a:pt x="0" y="1063409"/>
                    <a:pt x="0" y="1038339"/>
                  </a:cubicBezTo>
                  <a:lnTo>
                    <a:pt x="0" y="45395"/>
                  </a:lnTo>
                  <a:cubicBezTo>
                    <a:pt x="0" y="20324"/>
                    <a:pt x="20324" y="0"/>
                    <a:pt x="4539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txBox="1"/>
            <p:nvPr/>
          </p:nvSpPr>
          <p:spPr>
            <a:xfrm>
              <a:off x="0" y="-28575"/>
              <a:ext cx="2290801" cy="11123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p6"/>
          <p:cNvSpPr/>
          <p:nvPr/>
        </p:nvSpPr>
        <p:spPr>
          <a:xfrm>
            <a:off x="5465388" y="5458158"/>
            <a:ext cx="7357223" cy="3485484"/>
          </a:xfrm>
          <a:custGeom>
            <a:rect b="b" l="l" r="r" t="t"/>
            <a:pathLst>
              <a:path extrusionOk="0" h="3485484" w="7357223">
                <a:moveTo>
                  <a:pt x="0" y="0"/>
                </a:moveTo>
                <a:lnTo>
                  <a:pt x="7357224" y="0"/>
                </a:lnTo>
                <a:lnTo>
                  <a:pt x="7357224" y="3485484"/>
                </a:lnTo>
                <a:lnTo>
                  <a:pt x="0" y="3485484"/>
                </a:lnTo>
                <a:lnTo>
                  <a:pt x="0" y="0"/>
                </a:lnTo>
                <a:close/>
              </a:path>
            </a:pathLst>
          </a:custGeom>
          <a:blipFill rotWithShape="1">
            <a:blip r:embed="rId4">
              <a:alphaModFix/>
            </a:blip>
            <a:stretch>
              <a:fillRect b="0" l="0" r="0" t="0"/>
            </a:stretch>
          </a:blipFill>
          <a:ln>
            <a:noFill/>
          </a:ln>
        </p:spPr>
      </p:sp>
      <p:sp>
        <p:nvSpPr>
          <p:cNvPr id="245" name="Google Shape;245;p6"/>
          <p:cNvSpPr txBox="1"/>
          <p:nvPr/>
        </p:nvSpPr>
        <p:spPr>
          <a:xfrm>
            <a:off x="1488024" y="1434219"/>
            <a:ext cx="15311951" cy="2986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Administrar usuarios con el principio de privilegios mínimos implica crear una cuenta separada para cada usuario, con solo los privilegios que el usuario necesita. Un operador que necesita montar archivos de respaldo en el sistema tiene acceso solo a los comandos y archivos necesarios para realizar el trabajo.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Algunos sistemas implementan control de acceso basado en roles (role-based access control o RBAC) para proporcionar esta funcionalidad.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9" name="Shape 249"/>
        <p:cNvGrpSpPr/>
        <p:nvPr/>
      </p:nvGrpSpPr>
      <p:grpSpPr>
        <a:xfrm>
          <a:off x="0" y="0"/>
          <a:ext cx="0" cy="0"/>
          <a:chOff x="0" y="0"/>
          <a:chExt cx="0" cy="0"/>
        </a:xfrm>
      </p:grpSpPr>
      <p:sp>
        <p:nvSpPr>
          <p:cNvPr id="250" name="Google Shape;250;p7"/>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51" name="Google Shape;251;p7"/>
          <p:cNvGrpSpPr/>
          <p:nvPr/>
        </p:nvGrpSpPr>
        <p:grpSpPr>
          <a:xfrm>
            <a:off x="1310226" y="3533220"/>
            <a:ext cx="7012245" cy="5557632"/>
            <a:chOff x="0" y="-28575"/>
            <a:chExt cx="1846846" cy="1463738"/>
          </a:xfrm>
        </p:grpSpPr>
        <p:sp>
          <p:nvSpPr>
            <p:cNvPr id="252" name="Google Shape;252;p7"/>
            <p:cNvSpPr/>
            <p:nvPr/>
          </p:nvSpPr>
          <p:spPr>
            <a:xfrm>
              <a:off x="0" y="0"/>
              <a:ext cx="1846846" cy="1435163"/>
            </a:xfrm>
            <a:custGeom>
              <a:rect b="b" l="l" r="r" t="t"/>
              <a:pathLst>
                <a:path extrusionOk="0" h="1435163" w="1846846">
                  <a:moveTo>
                    <a:pt x="56307" y="0"/>
                  </a:moveTo>
                  <a:lnTo>
                    <a:pt x="1790540" y="0"/>
                  </a:lnTo>
                  <a:cubicBezTo>
                    <a:pt x="1821637" y="0"/>
                    <a:pt x="1846846" y="25209"/>
                    <a:pt x="1846846" y="56307"/>
                  </a:cubicBezTo>
                  <a:lnTo>
                    <a:pt x="1846846" y="1378857"/>
                  </a:lnTo>
                  <a:cubicBezTo>
                    <a:pt x="1846846" y="1409954"/>
                    <a:pt x="1821637" y="1435163"/>
                    <a:pt x="1790540" y="1435163"/>
                  </a:cubicBezTo>
                  <a:lnTo>
                    <a:pt x="56307" y="1435163"/>
                  </a:lnTo>
                  <a:cubicBezTo>
                    <a:pt x="41373" y="1435163"/>
                    <a:pt x="27052" y="1429231"/>
                    <a:pt x="16492" y="1418672"/>
                  </a:cubicBezTo>
                  <a:cubicBezTo>
                    <a:pt x="5932" y="1408112"/>
                    <a:pt x="0" y="1393790"/>
                    <a:pt x="0" y="1378857"/>
                  </a:cubicBezTo>
                  <a:lnTo>
                    <a:pt x="0" y="56307"/>
                  </a:lnTo>
                  <a:cubicBezTo>
                    <a:pt x="0" y="41373"/>
                    <a:pt x="5932" y="27052"/>
                    <a:pt x="16492" y="16492"/>
                  </a:cubicBezTo>
                  <a:cubicBezTo>
                    <a:pt x="27052" y="5932"/>
                    <a:pt x="41373" y="0"/>
                    <a:pt x="5630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txBox="1"/>
            <p:nvPr/>
          </p:nvSpPr>
          <p:spPr>
            <a:xfrm>
              <a:off x="0" y="-28575"/>
              <a:ext cx="1846846" cy="14637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7"/>
          <p:cNvGrpSpPr/>
          <p:nvPr/>
        </p:nvGrpSpPr>
        <p:grpSpPr>
          <a:xfrm>
            <a:off x="8610566" y="1087651"/>
            <a:ext cx="8367208" cy="8003201"/>
            <a:chOff x="0" y="-28575"/>
            <a:chExt cx="2203709" cy="2107839"/>
          </a:xfrm>
        </p:grpSpPr>
        <p:sp>
          <p:nvSpPr>
            <p:cNvPr id="255" name="Google Shape;255;p7"/>
            <p:cNvSpPr/>
            <p:nvPr/>
          </p:nvSpPr>
          <p:spPr>
            <a:xfrm>
              <a:off x="0" y="0"/>
              <a:ext cx="2203709" cy="2079264"/>
            </a:xfrm>
            <a:custGeom>
              <a:rect b="b" l="l" r="r" t="t"/>
              <a:pathLst>
                <a:path extrusionOk="0" h="2079264" w="2203709">
                  <a:moveTo>
                    <a:pt x="47189" y="0"/>
                  </a:moveTo>
                  <a:lnTo>
                    <a:pt x="2156520" y="0"/>
                  </a:lnTo>
                  <a:cubicBezTo>
                    <a:pt x="2182582" y="0"/>
                    <a:pt x="2203709" y="21127"/>
                    <a:pt x="2203709" y="47189"/>
                  </a:cubicBezTo>
                  <a:lnTo>
                    <a:pt x="2203709" y="2032075"/>
                  </a:lnTo>
                  <a:cubicBezTo>
                    <a:pt x="2203709" y="2044591"/>
                    <a:pt x="2198737" y="2056593"/>
                    <a:pt x="2189888" y="2065443"/>
                  </a:cubicBezTo>
                  <a:cubicBezTo>
                    <a:pt x="2181038" y="2074292"/>
                    <a:pt x="2169036" y="2079264"/>
                    <a:pt x="2156520" y="2079264"/>
                  </a:cubicBezTo>
                  <a:lnTo>
                    <a:pt x="47189" y="2079264"/>
                  </a:lnTo>
                  <a:cubicBezTo>
                    <a:pt x="21127" y="2079264"/>
                    <a:pt x="0" y="2058137"/>
                    <a:pt x="0" y="2032075"/>
                  </a:cubicBezTo>
                  <a:lnTo>
                    <a:pt x="0" y="47189"/>
                  </a:lnTo>
                  <a:cubicBezTo>
                    <a:pt x="0" y="21127"/>
                    <a:pt x="21127" y="0"/>
                    <a:pt x="4718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txBox="1"/>
            <p:nvPr/>
          </p:nvSpPr>
          <p:spPr>
            <a:xfrm>
              <a:off x="0" y="-28575"/>
              <a:ext cx="2203709" cy="21078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7"/>
          <p:cNvSpPr/>
          <p:nvPr/>
        </p:nvSpPr>
        <p:spPr>
          <a:xfrm>
            <a:off x="1980281" y="4005258"/>
            <a:ext cx="5672135" cy="4722052"/>
          </a:xfrm>
          <a:custGeom>
            <a:rect b="b" l="l" r="r" t="t"/>
            <a:pathLst>
              <a:path extrusionOk="0" h="4722052" w="5672135">
                <a:moveTo>
                  <a:pt x="0" y="0"/>
                </a:moveTo>
                <a:lnTo>
                  <a:pt x="5672134" y="0"/>
                </a:lnTo>
                <a:lnTo>
                  <a:pt x="5672134" y="4722053"/>
                </a:lnTo>
                <a:lnTo>
                  <a:pt x="0" y="4722053"/>
                </a:lnTo>
                <a:lnTo>
                  <a:pt x="0" y="0"/>
                </a:lnTo>
                <a:close/>
              </a:path>
            </a:pathLst>
          </a:custGeom>
          <a:blipFill rotWithShape="1">
            <a:blip r:embed="rId4">
              <a:alphaModFix/>
            </a:blip>
            <a:stretch>
              <a:fillRect b="0" l="0" r="0" t="0"/>
            </a:stretch>
          </a:blipFill>
          <a:ln>
            <a:noFill/>
          </a:ln>
        </p:spPr>
      </p:sp>
      <p:sp>
        <p:nvSpPr>
          <p:cNvPr id="258" name="Google Shape;258;p7"/>
          <p:cNvSpPr txBox="1"/>
          <p:nvPr/>
        </p:nvSpPr>
        <p:spPr>
          <a:xfrm>
            <a:off x="9254221" y="1711960"/>
            <a:ext cx="7079898" cy="68440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sistema informático es una colección de procesos y objetos. Por objetos nos referimos tanto a objetos de hardware (como la CPU, segmentos de memoria, impresoras, discos y unidades de cinta) como a objetos de software (como archivos, programas y semáforos).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Las operaciones posibles pueden depender del objeto. Por ejemplo, los archivos de datos se pueden crear, abrir, leer, escribir, cerrar y eliminar; mientras que los archivos de programa se pueden leer, escribir, ejecutar y eliminar.</a:t>
            </a:r>
            <a:endParaRPr/>
          </a:p>
        </p:txBody>
      </p:sp>
      <p:sp>
        <p:nvSpPr>
          <p:cNvPr id="259" name="Google Shape;259;p7"/>
          <p:cNvSpPr txBox="1"/>
          <p:nvPr/>
        </p:nvSpPr>
        <p:spPr>
          <a:xfrm>
            <a:off x="1504264" y="1367276"/>
            <a:ext cx="6624168" cy="201091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DOMINIOS DE PROTECCIÓN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3" name="Shape 263"/>
        <p:cNvGrpSpPr/>
        <p:nvPr/>
      </p:nvGrpSpPr>
      <p:grpSpPr>
        <a:xfrm>
          <a:off x="0" y="0"/>
          <a:ext cx="0" cy="0"/>
          <a:chOff x="0" y="0"/>
          <a:chExt cx="0" cy="0"/>
        </a:xfrm>
      </p:grpSpPr>
      <p:sp>
        <p:nvSpPr>
          <p:cNvPr id="264" name="Google Shape;264;p8"/>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65" name="Google Shape;265;p8"/>
          <p:cNvGrpSpPr/>
          <p:nvPr/>
        </p:nvGrpSpPr>
        <p:grpSpPr>
          <a:xfrm>
            <a:off x="9468084" y="1266280"/>
            <a:ext cx="7597901" cy="7645944"/>
            <a:chOff x="0" y="-28575"/>
            <a:chExt cx="2001093" cy="2013746"/>
          </a:xfrm>
        </p:grpSpPr>
        <p:sp>
          <p:nvSpPr>
            <p:cNvPr id="266" name="Google Shape;266;p8"/>
            <p:cNvSpPr/>
            <p:nvPr/>
          </p:nvSpPr>
          <p:spPr>
            <a:xfrm>
              <a:off x="0" y="0"/>
              <a:ext cx="2001093" cy="1985171"/>
            </a:xfrm>
            <a:custGeom>
              <a:rect b="b" l="l" r="r" t="t"/>
              <a:pathLst>
                <a:path extrusionOk="0" h="1985171" w="2001093">
                  <a:moveTo>
                    <a:pt x="51967" y="0"/>
                  </a:moveTo>
                  <a:lnTo>
                    <a:pt x="1949127" y="0"/>
                  </a:lnTo>
                  <a:cubicBezTo>
                    <a:pt x="1962909" y="0"/>
                    <a:pt x="1976127" y="5475"/>
                    <a:pt x="1985873" y="15221"/>
                  </a:cubicBezTo>
                  <a:cubicBezTo>
                    <a:pt x="1995618" y="24966"/>
                    <a:pt x="2001093" y="38184"/>
                    <a:pt x="2001093" y="51967"/>
                  </a:cubicBezTo>
                  <a:lnTo>
                    <a:pt x="2001093" y="1933205"/>
                  </a:lnTo>
                  <a:cubicBezTo>
                    <a:pt x="2001093" y="1961905"/>
                    <a:pt x="1977827" y="1985171"/>
                    <a:pt x="1949127" y="1985171"/>
                  </a:cubicBezTo>
                  <a:lnTo>
                    <a:pt x="51967" y="1985171"/>
                  </a:lnTo>
                  <a:cubicBezTo>
                    <a:pt x="38184" y="1985171"/>
                    <a:pt x="24966" y="1979696"/>
                    <a:pt x="15221" y="1969951"/>
                  </a:cubicBezTo>
                  <a:cubicBezTo>
                    <a:pt x="5475" y="1960205"/>
                    <a:pt x="0" y="1946987"/>
                    <a:pt x="0" y="1933205"/>
                  </a:cubicBezTo>
                  <a:lnTo>
                    <a:pt x="0" y="51967"/>
                  </a:lnTo>
                  <a:cubicBezTo>
                    <a:pt x="0" y="38184"/>
                    <a:pt x="5475" y="24966"/>
                    <a:pt x="15221" y="15221"/>
                  </a:cubicBezTo>
                  <a:cubicBezTo>
                    <a:pt x="24966" y="5475"/>
                    <a:pt x="38184" y="0"/>
                    <a:pt x="5196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txBox="1"/>
            <p:nvPr/>
          </p:nvSpPr>
          <p:spPr>
            <a:xfrm>
              <a:off x="0" y="-28575"/>
              <a:ext cx="2001093" cy="20137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8"/>
          <p:cNvGrpSpPr/>
          <p:nvPr/>
        </p:nvGrpSpPr>
        <p:grpSpPr>
          <a:xfrm>
            <a:off x="1222025" y="674775"/>
            <a:ext cx="7932666" cy="8873767"/>
            <a:chOff x="0" y="-28575"/>
            <a:chExt cx="2089248" cy="2196042"/>
          </a:xfrm>
        </p:grpSpPr>
        <p:sp>
          <p:nvSpPr>
            <p:cNvPr id="269" name="Google Shape;269;p8"/>
            <p:cNvSpPr/>
            <p:nvPr/>
          </p:nvSpPr>
          <p:spPr>
            <a:xfrm>
              <a:off x="0" y="0"/>
              <a:ext cx="2089248" cy="2167467"/>
            </a:xfrm>
            <a:custGeom>
              <a:rect b="b" l="l" r="r" t="t"/>
              <a:pathLst>
                <a:path extrusionOk="0" h="2167467" w="2089248">
                  <a:moveTo>
                    <a:pt x="49774" y="0"/>
                  </a:moveTo>
                  <a:lnTo>
                    <a:pt x="2039474" y="0"/>
                  </a:lnTo>
                  <a:cubicBezTo>
                    <a:pt x="2052675" y="0"/>
                    <a:pt x="2065335" y="5244"/>
                    <a:pt x="2074670" y="14578"/>
                  </a:cubicBezTo>
                  <a:cubicBezTo>
                    <a:pt x="2084004" y="23913"/>
                    <a:pt x="2089248" y="36573"/>
                    <a:pt x="2089248" y="49774"/>
                  </a:cubicBezTo>
                  <a:lnTo>
                    <a:pt x="2089248" y="2117693"/>
                  </a:lnTo>
                  <a:cubicBezTo>
                    <a:pt x="2089248" y="2145182"/>
                    <a:pt x="2066964" y="2167467"/>
                    <a:pt x="2039474" y="2167467"/>
                  </a:cubicBezTo>
                  <a:lnTo>
                    <a:pt x="49774" y="2167467"/>
                  </a:lnTo>
                  <a:cubicBezTo>
                    <a:pt x="22285" y="2167467"/>
                    <a:pt x="0" y="2145182"/>
                    <a:pt x="0" y="2117693"/>
                  </a:cubicBezTo>
                  <a:lnTo>
                    <a:pt x="0" y="49774"/>
                  </a:lnTo>
                  <a:cubicBezTo>
                    <a:pt x="0" y="22285"/>
                    <a:pt x="22285" y="0"/>
                    <a:pt x="4977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txBox="1"/>
            <p:nvPr/>
          </p:nvSpPr>
          <p:spPr>
            <a:xfrm>
              <a:off x="0" y="-28575"/>
              <a:ext cx="2089248"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8"/>
          <p:cNvSpPr/>
          <p:nvPr/>
        </p:nvSpPr>
        <p:spPr>
          <a:xfrm>
            <a:off x="10121222" y="1973213"/>
            <a:ext cx="6340573" cy="6340573"/>
          </a:xfrm>
          <a:custGeom>
            <a:rect b="b" l="l" r="r" t="t"/>
            <a:pathLst>
              <a:path extrusionOk="0" h="6340573" w="6340573">
                <a:moveTo>
                  <a:pt x="0" y="0"/>
                </a:moveTo>
                <a:lnTo>
                  <a:pt x="6340573" y="0"/>
                </a:lnTo>
                <a:lnTo>
                  <a:pt x="6340573" y="6340574"/>
                </a:lnTo>
                <a:lnTo>
                  <a:pt x="0" y="6340574"/>
                </a:lnTo>
                <a:lnTo>
                  <a:pt x="0" y="0"/>
                </a:lnTo>
                <a:close/>
              </a:path>
            </a:pathLst>
          </a:custGeom>
          <a:blipFill rotWithShape="1">
            <a:blip r:embed="rId4">
              <a:alphaModFix/>
            </a:blip>
            <a:stretch>
              <a:fillRect b="0" l="0" r="0" t="0"/>
            </a:stretch>
          </a:blipFill>
          <a:ln>
            <a:noFill/>
          </a:ln>
        </p:spPr>
      </p:sp>
      <p:sp>
        <p:nvSpPr>
          <p:cNvPr id="272" name="Google Shape;272;p8"/>
          <p:cNvSpPr txBox="1"/>
          <p:nvPr/>
        </p:nvSpPr>
        <p:spPr>
          <a:xfrm>
            <a:off x="1576970" y="1015058"/>
            <a:ext cx="7222800" cy="853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A un proceso se le debe permitir acceder sólo a aquellos recursos para los que tiene autorización. Además, en cualquier momento, un proceso debería poder acceder sólo a aquellos recursos que actualmente necesita para completar su tarea. Este segundo requisito, comúnmente conocido como</a:t>
            </a:r>
            <a:r>
              <a:rPr b="0" i="0" lang="en-US" sz="2400" u="none" cap="none" strike="noStrike">
                <a:solidFill>
                  <a:srgbClr val="FF914D"/>
                </a:solidFill>
                <a:latin typeface="Montserrat"/>
                <a:ea typeface="Montserrat"/>
                <a:cs typeface="Montserrat"/>
                <a:sym typeface="Montserrat"/>
              </a:rPr>
              <a:t> principio de necesidad de conocimiento (need-to-known),</a:t>
            </a:r>
            <a:r>
              <a:rPr b="0" i="0" lang="en-US" sz="2400" u="none" cap="none" strike="noStrike">
                <a:solidFill>
                  <a:srgbClr val="FFFFFF"/>
                </a:solidFill>
                <a:latin typeface="Montserrat"/>
                <a:ea typeface="Montserrat"/>
                <a:cs typeface="Montserrat"/>
                <a:sym typeface="Montserrat"/>
              </a:rPr>
              <a:t> es útil para limitar la cantidad de daño que un proceso defectuoso puede causar en el sistema.</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Por ejemplo, cuando el</a:t>
            </a:r>
            <a:r>
              <a:rPr b="0" i="0" lang="en-US" sz="2400" u="none" cap="none" strike="noStrike">
                <a:solidFill>
                  <a:srgbClr val="5CD9C1"/>
                </a:solidFill>
                <a:latin typeface="Montserrat"/>
                <a:ea typeface="Montserrat"/>
                <a:cs typeface="Montserrat"/>
                <a:sym typeface="Montserrat"/>
              </a:rPr>
              <a:t> proceso p</a:t>
            </a:r>
            <a:r>
              <a:rPr b="0" i="0" lang="en-US" sz="2400" u="none" cap="none" strike="noStrike">
                <a:solidFill>
                  <a:srgbClr val="FFFFFF"/>
                </a:solidFill>
                <a:latin typeface="Montserrat"/>
                <a:ea typeface="Montserrat"/>
                <a:cs typeface="Montserrat"/>
                <a:sym typeface="Montserrat"/>
              </a:rPr>
              <a:t> invoca el </a:t>
            </a:r>
            <a:r>
              <a:rPr b="0" i="0" lang="en-US" sz="2400" u="none" cap="none" strike="noStrike">
                <a:solidFill>
                  <a:srgbClr val="5CD9C1"/>
                </a:solidFill>
                <a:latin typeface="Montserrat"/>
                <a:ea typeface="Montserrat"/>
                <a:cs typeface="Montserrat"/>
                <a:sym typeface="Montserrat"/>
              </a:rPr>
              <a:t>procedimiento A()</a:t>
            </a:r>
            <a:r>
              <a:rPr b="0" i="0" lang="en-US" sz="2400" u="none" cap="none" strike="noStrike">
                <a:solidFill>
                  <a:srgbClr val="FFFFFF"/>
                </a:solidFill>
                <a:latin typeface="Montserrat"/>
                <a:ea typeface="Montserrat"/>
                <a:cs typeface="Montserrat"/>
                <a:sym typeface="Montserrat"/>
              </a:rPr>
              <a:t>, al procedimiento se le debe permitir acceder sólo a sus propias variables y a los parámetros formales que se le pasan; no debería poder acceder a todas las variables del </a:t>
            </a:r>
            <a:r>
              <a:rPr b="0" i="0" lang="en-US" sz="2400" u="none" cap="none" strike="noStrike">
                <a:solidFill>
                  <a:srgbClr val="5CD9C1"/>
                </a:solidFill>
                <a:latin typeface="Montserrat"/>
                <a:ea typeface="Montserrat"/>
                <a:cs typeface="Montserrat"/>
                <a:sym typeface="Montserrat"/>
              </a:rPr>
              <a:t>proceso 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6" name="Shape 276"/>
        <p:cNvGrpSpPr/>
        <p:nvPr/>
      </p:nvGrpSpPr>
      <p:grpSpPr>
        <a:xfrm>
          <a:off x="0" y="0"/>
          <a:ext cx="0" cy="0"/>
          <a:chOff x="0" y="0"/>
          <a:chExt cx="0" cy="0"/>
        </a:xfrm>
      </p:grpSpPr>
      <p:sp>
        <p:nvSpPr>
          <p:cNvPr id="277" name="Google Shape;277;p9"/>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78" name="Google Shape;278;p9"/>
          <p:cNvGrpSpPr/>
          <p:nvPr/>
        </p:nvGrpSpPr>
        <p:grpSpPr>
          <a:xfrm>
            <a:off x="8978481" y="1227674"/>
            <a:ext cx="8160878" cy="7723156"/>
            <a:chOff x="0" y="-28575"/>
            <a:chExt cx="2149367" cy="2034082"/>
          </a:xfrm>
        </p:grpSpPr>
        <p:sp>
          <p:nvSpPr>
            <p:cNvPr id="279" name="Google Shape;279;p9"/>
            <p:cNvSpPr/>
            <p:nvPr/>
          </p:nvSpPr>
          <p:spPr>
            <a:xfrm>
              <a:off x="0" y="0"/>
              <a:ext cx="2149367" cy="2005507"/>
            </a:xfrm>
            <a:custGeom>
              <a:rect b="b" l="l" r="r" t="t"/>
              <a:pathLst>
                <a:path extrusionOk="0" h="2005507" w="2149367">
                  <a:moveTo>
                    <a:pt x="48382" y="0"/>
                  </a:moveTo>
                  <a:lnTo>
                    <a:pt x="2100985" y="0"/>
                  </a:lnTo>
                  <a:cubicBezTo>
                    <a:pt x="2127706" y="0"/>
                    <a:pt x="2149367" y="21661"/>
                    <a:pt x="2149367" y="48382"/>
                  </a:cubicBezTo>
                  <a:lnTo>
                    <a:pt x="2149367" y="1957125"/>
                  </a:lnTo>
                  <a:cubicBezTo>
                    <a:pt x="2149367" y="1969957"/>
                    <a:pt x="2144270" y="1982263"/>
                    <a:pt x="2135196" y="1991336"/>
                  </a:cubicBezTo>
                  <a:cubicBezTo>
                    <a:pt x="2126123" y="2000410"/>
                    <a:pt x="2113817" y="2005507"/>
                    <a:pt x="2100985" y="2005507"/>
                  </a:cubicBezTo>
                  <a:lnTo>
                    <a:pt x="48382" y="2005507"/>
                  </a:lnTo>
                  <a:cubicBezTo>
                    <a:pt x="35550" y="2005507"/>
                    <a:pt x="23244" y="2000410"/>
                    <a:pt x="14171" y="1991336"/>
                  </a:cubicBezTo>
                  <a:cubicBezTo>
                    <a:pt x="5097" y="1982263"/>
                    <a:pt x="0" y="1969957"/>
                    <a:pt x="0" y="1957125"/>
                  </a:cubicBezTo>
                  <a:lnTo>
                    <a:pt x="0" y="48382"/>
                  </a:lnTo>
                  <a:cubicBezTo>
                    <a:pt x="0" y="35550"/>
                    <a:pt x="5097" y="23244"/>
                    <a:pt x="14171" y="14171"/>
                  </a:cubicBezTo>
                  <a:cubicBezTo>
                    <a:pt x="23244" y="5097"/>
                    <a:pt x="35550" y="0"/>
                    <a:pt x="4838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txBox="1"/>
            <p:nvPr/>
          </p:nvSpPr>
          <p:spPr>
            <a:xfrm>
              <a:off x="0" y="-28575"/>
              <a:ext cx="2149367" cy="203408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9"/>
          <p:cNvGrpSpPr/>
          <p:nvPr/>
        </p:nvGrpSpPr>
        <p:grpSpPr>
          <a:xfrm>
            <a:off x="817603" y="1227674"/>
            <a:ext cx="7727156" cy="7723156"/>
            <a:chOff x="0" y="-28575"/>
            <a:chExt cx="2035136" cy="2034082"/>
          </a:xfrm>
        </p:grpSpPr>
        <p:sp>
          <p:nvSpPr>
            <p:cNvPr id="282" name="Google Shape;282;p9"/>
            <p:cNvSpPr/>
            <p:nvPr/>
          </p:nvSpPr>
          <p:spPr>
            <a:xfrm>
              <a:off x="0" y="0"/>
              <a:ext cx="2035136" cy="2005507"/>
            </a:xfrm>
            <a:custGeom>
              <a:rect b="b" l="l" r="r" t="t"/>
              <a:pathLst>
                <a:path extrusionOk="0" h="2005507" w="2035136">
                  <a:moveTo>
                    <a:pt x="51097" y="0"/>
                  </a:moveTo>
                  <a:lnTo>
                    <a:pt x="1984038" y="0"/>
                  </a:lnTo>
                  <a:cubicBezTo>
                    <a:pt x="2012259" y="0"/>
                    <a:pt x="2035136" y="22877"/>
                    <a:pt x="2035136" y="51097"/>
                  </a:cubicBezTo>
                  <a:lnTo>
                    <a:pt x="2035136" y="1954410"/>
                  </a:lnTo>
                  <a:cubicBezTo>
                    <a:pt x="2035136" y="1967961"/>
                    <a:pt x="2029752" y="1980958"/>
                    <a:pt x="2020170" y="1990541"/>
                  </a:cubicBezTo>
                  <a:cubicBezTo>
                    <a:pt x="2010587" y="2000124"/>
                    <a:pt x="1997590" y="2005507"/>
                    <a:pt x="1984038" y="2005507"/>
                  </a:cubicBezTo>
                  <a:lnTo>
                    <a:pt x="51097" y="2005507"/>
                  </a:lnTo>
                  <a:cubicBezTo>
                    <a:pt x="22877" y="2005507"/>
                    <a:pt x="0" y="1982630"/>
                    <a:pt x="0" y="1954410"/>
                  </a:cubicBezTo>
                  <a:lnTo>
                    <a:pt x="0" y="51097"/>
                  </a:lnTo>
                  <a:cubicBezTo>
                    <a:pt x="0" y="37546"/>
                    <a:pt x="5383" y="24549"/>
                    <a:pt x="14966" y="14966"/>
                  </a:cubicBezTo>
                  <a:cubicBezTo>
                    <a:pt x="24549" y="5383"/>
                    <a:pt x="37546" y="0"/>
                    <a:pt x="5109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txBox="1"/>
            <p:nvPr/>
          </p:nvSpPr>
          <p:spPr>
            <a:xfrm>
              <a:off x="0" y="-28575"/>
              <a:ext cx="2035136" cy="203408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4" name="Google Shape;284;p9"/>
          <p:cNvSpPr/>
          <p:nvPr/>
        </p:nvSpPr>
        <p:spPr>
          <a:xfrm>
            <a:off x="1600067" y="2452009"/>
            <a:ext cx="6162228" cy="5382983"/>
          </a:xfrm>
          <a:custGeom>
            <a:rect b="b" l="l" r="r" t="t"/>
            <a:pathLst>
              <a:path extrusionOk="0" h="5382983" w="6162228">
                <a:moveTo>
                  <a:pt x="0" y="0"/>
                </a:moveTo>
                <a:lnTo>
                  <a:pt x="6162228" y="0"/>
                </a:lnTo>
                <a:lnTo>
                  <a:pt x="6162228" y="5382982"/>
                </a:lnTo>
                <a:lnTo>
                  <a:pt x="0" y="5382982"/>
                </a:lnTo>
                <a:lnTo>
                  <a:pt x="0" y="0"/>
                </a:lnTo>
                <a:close/>
              </a:path>
            </a:pathLst>
          </a:custGeom>
          <a:blipFill rotWithShape="1">
            <a:blip r:embed="rId4">
              <a:alphaModFix/>
            </a:blip>
            <a:stretch>
              <a:fillRect b="0" l="-55177" r="-53425" t="0"/>
            </a:stretch>
          </a:blipFill>
          <a:ln>
            <a:noFill/>
          </a:ln>
        </p:spPr>
      </p:sp>
      <p:sp>
        <p:nvSpPr>
          <p:cNvPr id="285" name="Google Shape;285;p9"/>
          <p:cNvSpPr txBox="1"/>
          <p:nvPr/>
        </p:nvSpPr>
        <p:spPr>
          <a:xfrm>
            <a:off x="9293110" y="2140585"/>
            <a:ext cx="7531619" cy="5986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proceso opera dentro de un </a:t>
            </a:r>
            <a:r>
              <a:rPr b="0" i="0" lang="en-US" sz="2600" u="none" cap="none" strike="noStrike">
                <a:solidFill>
                  <a:srgbClr val="5CD9C1"/>
                </a:solidFill>
                <a:latin typeface="Montserrat"/>
                <a:ea typeface="Montserrat"/>
                <a:cs typeface="Montserrat"/>
                <a:sym typeface="Montserrat"/>
              </a:rPr>
              <a:t>dominio de protección,</a:t>
            </a:r>
            <a:r>
              <a:rPr b="0" i="0" lang="en-US" sz="2600" u="none" cap="none" strike="noStrike">
                <a:solidFill>
                  <a:srgbClr val="FFFFFF"/>
                </a:solidFill>
                <a:latin typeface="Montserrat"/>
                <a:ea typeface="Montserrat"/>
                <a:cs typeface="Montserrat"/>
                <a:sym typeface="Montserrat"/>
              </a:rPr>
              <a:t> que especifica los recursos a los que el proceso puede acceder. Cada dominio define un conjunto de objetos y los tipos de operaciones que pueden invocarse en cada objeto. La capacidad de ejecutar una operación sobre un objeto es un derecho de acceso.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dominio es una colección de derechos de acceso, cada uno de los cuales es un par ordenado </a:t>
            </a:r>
            <a:r>
              <a:rPr b="0" i="0" lang="en-US" sz="2600" u="none" cap="none" strike="noStrike">
                <a:solidFill>
                  <a:srgbClr val="5CD9C1"/>
                </a:solidFill>
                <a:latin typeface="Montserrat"/>
                <a:ea typeface="Montserrat"/>
                <a:cs typeface="Montserrat"/>
                <a:sym typeface="Montserrat"/>
              </a:rPr>
              <a:t>&lt;nombre-objeto, conjunto-derechos&gt;.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9" name="Shape 289"/>
        <p:cNvGrpSpPr/>
        <p:nvPr/>
      </p:nvGrpSpPr>
      <p:grpSpPr>
        <a:xfrm>
          <a:off x="0" y="0"/>
          <a:ext cx="0" cy="0"/>
          <a:chOff x="0" y="0"/>
          <a:chExt cx="0" cy="0"/>
        </a:xfrm>
      </p:grpSpPr>
      <p:sp>
        <p:nvSpPr>
          <p:cNvPr id="290" name="Google Shape;290;p10"/>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91" name="Google Shape;291;p10"/>
          <p:cNvGrpSpPr/>
          <p:nvPr/>
        </p:nvGrpSpPr>
        <p:grpSpPr>
          <a:xfrm>
            <a:off x="1135747" y="947190"/>
            <a:ext cx="16123553" cy="4075746"/>
            <a:chOff x="0" y="-28575"/>
            <a:chExt cx="4246533" cy="1073447"/>
          </a:xfrm>
        </p:grpSpPr>
        <p:sp>
          <p:nvSpPr>
            <p:cNvPr id="292" name="Google Shape;292;p10"/>
            <p:cNvSpPr/>
            <p:nvPr/>
          </p:nvSpPr>
          <p:spPr>
            <a:xfrm>
              <a:off x="0" y="0"/>
              <a:ext cx="4246533" cy="1044872"/>
            </a:xfrm>
            <a:custGeom>
              <a:rect b="b" l="l" r="r" t="t"/>
              <a:pathLst>
                <a:path extrusionOk="0" h="1044872" w="4246533">
                  <a:moveTo>
                    <a:pt x="24488" y="0"/>
                  </a:moveTo>
                  <a:lnTo>
                    <a:pt x="4222044" y="0"/>
                  </a:lnTo>
                  <a:cubicBezTo>
                    <a:pt x="4228539" y="0"/>
                    <a:pt x="4234768" y="2580"/>
                    <a:pt x="4239360" y="7172"/>
                  </a:cubicBezTo>
                  <a:cubicBezTo>
                    <a:pt x="4243953" y="11765"/>
                    <a:pt x="4246533" y="17994"/>
                    <a:pt x="4246533" y="24488"/>
                  </a:cubicBezTo>
                  <a:lnTo>
                    <a:pt x="4246533" y="1020384"/>
                  </a:lnTo>
                  <a:cubicBezTo>
                    <a:pt x="4246533" y="1033909"/>
                    <a:pt x="4235569" y="1044872"/>
                    <a:pt x="4222044" y="1044872"/>
                  </a:cubicBezTo>
                  <a:lnTo>
                    <a:pt x="24488" y="1044872"/>
                  </a:lnTo>
                  <a:cubicBezTo>
                    <a:pt x="17994" y="1044872"/>
                    <a:pt x="11765" y="1042292"/>
                    <a:pt x="7172" y="1037700"/>
                  </a:cubicBezTo>
                  <a:cubicBezTo>
                    <a:pt x="2580" y="1033108"/>
                    <a:pt x="0" y="1026879"/>
                    <a:pt x="0" y="1020384"/>
                  </a:cubicBezTo>
                  <a:lnTo>
                    <a:pt x="0" y="24488"/>
                  </a:lnTo>
                  <a:cubicBezTo>
                    <a:pt x="0" y="10964"/>
                    <a:pt x="10964" y="0"/>
                    <a:pt x="2448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txBox="1"/>
            <p:nvPr/>
          </p:nvSpPr>
          <p:spPr>
            <a:xfrm>
              <a:off x="0" y="-28575"/>
              <a:ext cx="4246533" cy="10734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10"/>
          <p:cNvGrpSpPr/>
          <p:nvPr/>
        </p:nvGrpSpPr>
        <p:grpSpPr>
          <a:xfrm>
            <a:off x="1135747" y="5182554"/>
            <a:ext cx="16123553" cy="4075746"/>
            <a:chOff x="0" y="-28575"/>
            <a:chExt cx="4246533" cy="1073447"/>
          </a:xfrm>
        </p:grpSpPr>
        <p:sp>
          <p:nvSpPr>
            <p:cNvPr id="295" name="Google Shape;295;p10"/>
            <p:cNvSpPr/>
            <p:nvPr/>
          </p:nvSpPr>
          <p:spPr>
            <a:xfrm>
              <a:off x="0" y="0"/>
              <a:ext cx="4246533" cy="1044872"/>
            </a:xfrm>
            <a:custGeom>
              <a:rect b="b" l="l" r="r" t="t"/>
              <a:pathLst>
                <a:path extrusionOk="0" h="1044872" w="4246533">
                  <a:moveTo>
                    <a:pt x="24488" y="0"/>
                  </a:moveTo>
                  <a:lnTo>
                    <a:pt x="4222044" y="0"/>
                  </a:lnTo>
                  <a:cubicBezTo>
                    <a:pt x="4228539" y="0"/>
                    <a:pt x="4234768" y="2580"/>
                    <a:pt x="4239360" y="7172"/>
                  </a:cubicBezTo>
                  <a:cubicBezTo>
                    <a:pt x="4243953" y="11765"/>
                    <a:pt x="4246533" y="17994"/>
                    <a:pt x="4246533" y="24488"/>
                  </a:cubicBezTo>
                  <a:lnTo>
                    <a:pt x="4246533" y="1020384"/>
                  </a:lnTo>
                  <a:cubicBezTo>
                    <a:pt x="4246533" y="1033909"/>
                    <a:pt x="4235569" y="1044872"/>
                    <a:pt x="4222044" y="1044872"/>
                  </a:cubicBezTo>
                  <a:lnTo>
                    <a:pt x="24488" y="1044872"/>
                  </a:lnTo>
                  <a:cubicBezTo>
                    <a:pt x="17994" y="1044872"/>
                    <a:pt x="11765" y="1042292"/>
                    <a:pt x="7172" y="1037700"/>
                  </a:cubicBezTo>
                  <a:cubicBezTo>
                    <a:pt x="2580" y="1033108"/>
                    <a:pt x="0" y="1026879"/>
                    <a:pt x="0" y="1020384"/>
                  </a:cubicBezTo>
                  <a:lnTo>
                    <a:pt x="0" y="24488"/>
                  </a:lnTo>
                  <a:cubicBezTo>
                    <a:pt x="0" y="10964"/>
                    <a:pt x="10964" y="0"/>
                    <a:pt x="2448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txBox="1"/>
            <p:nvPr/>
          </p:nvSpPr>
          <p:spPr>
            <a:xfrm>
              <a:off x="0" y="-28575"/>
              <a:ext cx="4246533" cy="10734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p10"/>
          <p:cNvSpPr/>
          <p:nvPr/>
        </p:nvSpPr>
        <p:spPr>
          <a:xfrm>
            <a:off x="2949895" y="5794592"/>
            <a:ext cx="12388210" cy="2960166"/>
          </a:xfrm>
          <a:custGeom>
            <a:rect b="b" l="l" r="r" t="t"/>
            <a:pathLst>
              <a:path extrusionOk="0" h="2960166" w="12388210">
                <a:moveTo>
                  <a:pt x="0" y="0"/>
                </a:moveTo>
                <a:lnTo>
                  <a:pt x="12388210" y="0"/>
                </a:lnTo>
                <a:lnTo>
                  <a:pt x="12388210" y="2960166"/>
                </a:lnTo>
                <a:lnTo>
                  <a:pt x="0" y="2960166"/>
                </a:lnTo>
                <a:lnTo>
                  <a:pt x="0" y="0"/>
                </a:lnTo>
                <a:close/>
              </a:path>
            </a:pathLst>
          </a:custGeom>
          <a:blipFill rotWithShape="1">
            <a:blip r:embed="rId4">
              <a:alphaModFix/>
            </a:blip>
            <a:stretch>
              <a:fillRect b="0" l="0" r="0" t="0"/>
            </a:stretch>
          </a:blipFill>
          <a:ln>
            <a:noFill/>
          </a:ln>
        </p:spPr>
      </p:sp>
      <p:sp>
        <p:nvSpPr>
          <p:cNvPr id="298" name="Google Shape;298;p10"/>
          <p:cNvSpPr txBox="1"/>
          <p:nvPr/>
        </p:nvSpPr>
        <p:spPr>
          <a:xfrm>
            <a:off x="1650096" y="1605062"/>
            <a:ext cx="14987700" cy="3001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No es necesario que los dominios </a:t>
            </a:r>
            <a:r>
              <a:rPr lang="en-US" sz="2600">
                <a:solidFill>
                  <a:srgbClr val="FFFFFF"/>
                </a:solidFill>
                <a:latin typeface="Montserrat"/>
                <a:ea typeface="Montserrat"/>
                <a:cs typeface="Montserrat"/>
                <a:sym typeface="Montserrat"/>
              </a:rPr>
              <a:t>están</a:t>
            </a:r>
            <a:r>
              <a:rPr b="0" i="0" lang="en-US" sz="2600" u="none" cap="none" strike="noStrike">
                <a:solidFill>
                  <a:srgbClr val="FFFFFF"/>
                </a:solidFill>
                <a:latin typeface="Montserrat"/>
                <a:ea typeface="Montserrat"/>
                <a:cs typeface="Montserrat"/>
                <a:sym typeface="Montserrat"/>
              </a:rPr>
              <a:t> separados; pueden compartir derechos de acceso. Por ejemplo, tenemos tres dominios: D1, D2 y D3. El derecho de acceso &lt;O4, {imprimir}&gt; es compartido por D2 y D3, lo que implica que un proceso que se ejecuta en cualquiera de estos dos dominios se puede imprimir el objeto O4. Aunque </a:t>
            </a:r>
            <a:r>
              <a:rPr lang="en-US" sz="2600">
                <a:solidFill>
                  <a:srgbClr val="FFFFFF"/>
                </a:solidFill>
                <a:latin typeface="Montserrat"/>
                <a:ea typeface="Montserrat"/>
                <a:cs typeface="Montserrat"/>
                <a:sym typeface="Montserrat"/>
              </a:rPr>
              <a:t>también</a:t>
            </a:r>
            <a:r>
              <a:rPr b="0" i="0" lang="en-US" sz="2600" u="none" cap="none" strike="noStrike">
                <a:solidFill>
                  <a:srgbClr val="FFFFFF"/>
                </a:solidFill>
                <a:latin typeface="Montserrat"/>
                <a:ea typeface="Montserrat"/>
                <a:cs typeface="Montserrat"/>
                <a:sym typeface="Montserrat"/>
              </a:rPr>
              <a:t> es posible que un proceso debe ejecutarse en el dominio D1 para leer y escribir el objeto O1, mientras que </a:t>
            </a:r>
            <a:r>
              <a:rPr lang="en-US" sz="2600">
                <a:solidFill>
                  <a:srgbClr val="FFFFFF"/>
                </a:solidFill>
                <a:latin typeface="Montserrat"/>
                <a:ea typeface="Montserrat"/>
                <a:cs typeface="Montserrat"/>
                <a:sym typeface="Montserrat"/>
              </a:rPr>
              <a:t>sólo</a:t>
            </a:r>
            <a:r>
              <a:rPr b="0" i="0" lang="en-US" sz="2600" u="none" cap="none" strike="noStrike">
                <a:solidFill>
                  <a:srgbClr val="FFFFFF"/>
                </a:solidFill>
                <a:latin typeface="Montserrat"/>
                <a:ea typeface="Montserrat"/>
                <a:cs typeface="Montserrat"/>
                <a:sym typeface="Montserrat"/>
              </a:rPr>
              <a:t> los procesos en el dominio D3 pueden ejecutar el objeto O1.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2" name="Shape 302"/>
        <p:cNvGrpSpPr/>
        <p:nvPr/>
      </p:nvGrpSpPr>
      <p:grpSpPr>
        <a:xfrm>
          <a:off x="0" y="0"/>
          <a:ext cx="0" cy="0"/>
          <a:chOff x="0" y="0"/>
          <a:chExt cx="0" cy="0"/>
        </a:xfrm>
      </p:grpSpPr>
      <p:sp>
        <p:nvSpPr>
          <p:cNvPr id="303" name="Google Shape;303;p11"/>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04" name="Google Shape;304;p11"/>
          <p:cNvGrpSpPr/>
          <p:nvPr/>
        </p:nvGrpSpPr>
        <p:grpSpPr>
          <a:xfrm>
            <a:off x="1028700" y="4025385"/>
            <a:ext cx="8271983" cy="5232915"/>
            <a:chOff x="0" y="-28575"/>
            <a:chExt cx="2178629" cy="1378216"/>
          </a:xfrm>
        </p:grpSpPr>
        <p:sp>
          <p:nvSpPr>
            <p:cNvPr id="305" name="Google Shape;305;p11"/>
            <p:cNvSpPr/>
            <p:nvPr/>
          </p:nvSpPr>
          <p:spPr>
            <a:xfrm>
              <a:off x="0" y="0"/>
              <a:ext cx="2178629" cy="1349641"/>
            </a:xfrm>
            <a:custGeom>
              <a:rect b="b" l="l" r="r" t="t"/>
              <a:pathLst>
                <a:path extrusionOk="0" h="1349641" w="2178629">
                  <a:moveTo>
                    <a:pt x="47732" y="0"/>
                  </a:moveTo>
                  <a:lnTo>
                    <a:pt x="2130897" y="0"/>
                  </a:lnTo>
                  <a:cubicBezTo>
                    <a:pt x="2143557" y="0"/>
                    <a:pt x="2155697" y="5029"/>
                    <a:pt x="2164649" y="13980"/>
                  </a:cubicBezTo>
                  <a:cubicBezTo>
                    <a:pt x="2173600" y="22932"/>
                    <a:pt x="2178629" y="35073"/>
                    <a:pt x="2178629" y="47732"/>
                  </a:cubicBezTo>
                  <a:lnTo>
                    <a:pt x="2178629" y="1301909"/>
                  </a:lnTo>
                  <a:cubicBezTo>
                    <a:pt x="2178629" y="1314569"/>
                    <a:pt x="2173600" y="1326709"/>
                    <a:pt x="2164649" y="1335661"/>
                  </a:cubicBezTo>
                  <a:cubicBezTo>
                    <a:pt x="2155697" y="1344612"/>
                    <a:pt x="2143557" y="1349641"/>
                    <a:pt x="2130897" y="1349641"/>
                  </a:cubicBezTo>
                  <a:lnTo>
                    <a:pt x="47732" y="1349641"/>
                  </a:lnTo>
                  <a:cubicBezTo>
                    <a:pt x="21370" y="1349641"/>
                    <a:pt x="0" y="1328271"/>
                    <a:pt x="0" y="1301909"/>
                  </a:cubicBezTo>
                  <a:lnTo>
                    <a:pt x="0" y="47732"/>
                  </a:lnTo>
                  <a:cubicBezTo>
                    <a:pt x="0" y="35073"/>
                    <a:pt x="5029" y="22932"/>
                    <a:pt x="13980" y="13980"/>
                  </a:cubicBezTo>
                  <a:cubicBezTo>
                    <a:pt x="22932" y="5029"/>
                    <a:pt x="35073" y="0"/>
                    <a:pt x="4773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txBox="1"/>
            <p:nvPr/>
          </p:nvSpPr>
          <p:spPr>
            <a:xfrm>
              <a:off x="0" y="-28575"/>
              <a:ext cx="2178629" cy="13782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7" name="Google Shape;307;p11"/>
          <p:cNvGrpSpPr/>
          <p:nvPr/>
        </p:nvGrpSpPr>
        <p:grpSpPr>
          <a:xfrm>
            <a:off x="9700462" y="920204"/>
            <a:ext cx="7314820" cy="8338096"/>
            <a:chOff x="0" y="-28575"/>
            <a:chExt cx="1926537" cy="2196042"/>
          </a:xfrm>
        </p:grpSpPr>
        <p:sp>
          <p:nvSpPr>
            <p:cNvPr id="308" name="Google Shape;308;p11"/>
            <p:cNvSpPr/>
            <p:nvPr/>
          </p:nvSpPr>
          <p:spPr>
            <a:xfrm>
              <a:off x="0" y="0"/>
              <a:ext cx="1926537" cy="2167467"/>
            </a:xfrm>
            <a:custGeom>
              <a:rect b="b" l="l" r="r" t="t"/>
              <a:pathLst>
                <a:path extrusionOk="0" h="2167467" w="1926537">
                  <a:moveTo>
                    <a:pt x="53978" y="0"/>
                  </a:moveTo>
                  <a:lnTo>
                    <a:pt x="1872559" y="0"/>
                  </a:lnTo>
                  <a:cubicBezTo>
                    <a:pt x="1886875" y="0"/>
                    <a:pt x="1900604" y="5687"/>
                    <a:pt x="1910727" y="15810"/>
                  </a:cubicBezTo>
                  <a:cubicBezTo>
                    <a:pt x="1920850" y="25933"/>
                    <a:pt x="1926537" y="39662"/>
                    <a:pt x="1926537" y="53978"/>
                  </a:cubicBezTo>
                  <a:lnTo>
                    <a:pt x="1926537" y="2113489"/>
                  </a:lnTo>
                  <a:cubicBezTo>
                    <a:pt x="1926537" y="2143300"/>
                    <a:pt x="1902370" y="2167467"/>
                    <a:pt x="1872559" y="2167467"/>
                  </a:cubicBezTo>
                  <a:lnTo>
                    <a:pt x="53978" y="2167467"/>
                  </a:lnTo>
                  <a:cubicBezTo>
                    <a:pt x="39662" y="2167467"/>
                    <a:pt x="25933" y="2161780"/>
                    <a:pt x="15810" y="2151657"/>
                  </a:cubicBezTo>
                  <a:cubicBezTo>
                    <a:pt x="5687" y="2141534"/>
                    <a:pt x="0" y="2127805"/>
                    <a:pt x="0" y="2113489"/>
                  </a:cubicBezTo>
                  <a:lnTo>
                    <a:pt x="0" y="53978"/>
                  </a:lnTo>
                  <a:cubicBezTo>
                    <a:pt x="0" y="39662"/>
                    <a:pt x="5687" y="25933"/>
                    <a:pt x="15810" y="15810"/>
                  </a:cubicBezTo>
                  <a:cubicBezTo>
                    <a:pt x="25933" y="5687"/>
                    <a:pt x="39662" y="0"/>
                    <a:pt x="5397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txBox="1"/>
            <p:nvPr/>
          </p:nvSpPr>
          <p:spPr>
            <a:xfrm>
              <a:off x="0" y="-28575"/>
              <a:ext cx="1926537"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11"/>
          <p:cNvSpPr/>
          <p:nvPr/>
        </p:nvSpPr>
        <p:spPr>
          <a:xfrm>
            <a:off x="1433615" y="4527402"/>
            <a:ext cx="7462153" cy="4337377"/>
          </a:xfrm>
          <a:custGeom>
            <a:rect b="b" l="l" r="r" t="t"/>
            <a:pathLst>
              <a:path extrusionOk="0" h="4337377" w="7462153">
                <a:moveTo>
                  <a:pt x="0" y="0"/>
                </a:moveTo>
                <a:lnTo>
                  <a:pt x="7462153" y="0"/>
                </a:lnTo>
                <a:lnTo>
                  <a:pt x="7462153" y="4337377"/>
                </a:lnTo>
                <a:lnTo>
                  <a:pt x="0" y="4337377"/>
                </a:lnTo>
                <a:lnTo>
                  <a:pt x="0" y="0"/>
                </a:lnTo>
                <a:close/>
              </a:path>
            </a:pathLst>
          </a:custGeom>
          <a:blipFill rotWithShape="1">
            <a:blip r:embed="rId4">
              <a:alphaModFix/>
            </a:blip>
            <a:stretch>
              <a:fillRect b="0" l="0" r="0" t="0"/>
            </a:stretch>
          </a:blipFill>
          <a:ln>
            <a:noFill/>
          </a:ln>
        </p:spPr>
      </p:sp>
      <p:sp>
        <p:nvSpPr>
          <p:cNvPr id="311" name="Google Shape;311;p11"/>
          <p:cNvSpPr txBox="1"/>
          <p:nvPr/>
        </p:nvSpPr>
        <p:spPr>
          <a:xfrm>
            <a:off x="10110556" y="1658937"/>
            <a:ext cx="6494632" cy="695007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Nuestro modelo de protección puede verse de manera abstracta como una matriz, llamada matriz de acceso. </a:t>
            </a:r>
            <a:r>
              <a:rPr b="0" i="0" lang="en-US" sz="2499" u="none" cap="none" strike="noStrike">
                <a:solidFill>
                  <a:srgbClr val="5CD9C1"/>
                </a:solidFill>
                <a:latin typeface="Montserrat"/>
                <a:ea typeface="Montserrat"/>
                <a:cs typeface="Montserrat"/>
                <a:sym typeface="Montserrat"/>
              </a:rPr>
              <a:t>Las filas de la matriz de acceso representan dominios</a:t>
            </a:r>
            <a:r>
              <a:rPr b="0" i="0" lang="en-US" sz="2499" u="none" cap="none" strike="noStrike">
                <a:solidFill>
                  <a:srgbClr val="FFFFFF"/>
                </a:solidFill>
                <a:latin typeface="Montserrat"/>
                <a:ea typeface="Montserrat"/>
                <a:cs typeface="Montserrat"/>
                <a:sym typeface="Montserrat"/>
              </a:rPr>
              <a:t> y </a:t>
            </a:r>
            <a:r>
              <a:rPr b="0" i="0" lang="en-US" sz="2499" u="none" cap="none" strike="noStrike">
                <a:solidFill>
                  <a:srgbClr val="FF914D"/>
                </a:solidFill>
                <a:latin typeface="Montserrat"/>
                <a:ea typeface="Montserrat"/>
                <a:cs typeface="Montserrat"/>
                <a:sym typeface="Montserrat"/>
              </a:rPr>
              <a:t>las columnas representan objetos.</a:t>
            </a:r>
            <a:r>
              <a:rPr b="0" i="0" lang="en-US" sz="2499" u="none" cap="none" strike="noStrike">
                <a:solidFill>
                  <a:srgbClr val="FFFFFF"/>
                </a:solidFill>
                <a:latin typeface="Montserrat"/>
                <a:ea typeface="Montserrat"/>
                <a:cs typeface="Montserrat"/>
                <a:sym typeface="Montserrat"/>
              </a:rPr>
              <a:t> Cada entrada en la matriz consta de un conjunto de derechos de acceso.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Debido a que la columna define objetos explícitamente, podemos omitir el nombre del objeto en el derecho de acceso. </a:t>
            </a:r>
            <a:r>
              <a:rPr b="0" i="0" lang="en-US" sz="2499" u="none" cap="none" strike="noStrike">
                <a:solidFill>
                  <a:srgbClr val="FF66C4"/>
                </a:solidFill>
                <a:latin typeface="Montserrat"/>
                <a:ea typeface="Montserrat"/>
                <a:cs typeface="Montserrat"/>
                <a:sym typeface="Montserrat"/>
              </a:rPr>
              <a:t>La entrada acceso(i,j) define el conjunto de operaciones que un proceso que se ejecuta en el dominio Dj puede invocar en el objeto Di.</a:t>
            </a:r>
            <a:endParaRPr/>
          </a:p>
        </p:txBody>
      </p:sp>
      <p:sp>
        <p:nvSpPr>
          <p:cNvPr id="312" name="Google Shape;312;p11"/>
          <p:cNvSpPr txBox="1"/>
          <p:nvPr/>
        </p:nvSpPr>
        <p:spPr>
          <a:xfrm>
            <a:off x="1544259" y="1710500"/>
            <a:ext cx="7237185" cy="201091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MATRIZ DE ACCESO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16" name="Shape 316"/>
        <p:cNvGrpSpPr/>
        <p:nvPr/>
      </p:nvGrpSpPr>
      <p:grpSpPr>
        <a:xfrm>
          <a:off x="0" y="0"/>
          <a:ext cx="0" cy="0"/>
          <a:chOff x="0" y="0"/>
          <a:chExt cx="0" cy="0"/>
        </a:xfrm>
      </p:grpSpPr>
      <p:sp>
        <p:nvSpPr>
          <p:cNvPr id="317" name="Google Shape;317;p12"/>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18" name="Google Shape;318;p12"/>
          <p:cNvGrpSpPr/>
          <p:nvPr/>
        </p:nvGrpSpPr>
        <p:grpSpPr>
          <a:xfrm>
            <a:off x="1165927" y="4037946"/>
            <a:ext cx="6619753" cy="5155386"/>
            <a:chOff x="0" y="-28575"/>
            <a:chExt cx="1743474" cy="1357797"/>
          </a:xfrm>
        </p:grpSpPr>
        <p:sp>
          <p:nvSpPr>
            <p:cNvPr id="319" name="Google Shape;319;p12"/>
            <p:cNvSpPr/>
            <p:nvPr/>
          </p:nvSpPr>
          <p:spPr>
            <a:xfrm>
              <a:off x="0" y="0"/>
              <a:ext cx="1743474" cy="1329222"/>
            </a:xfrm>
            <a:custGeom>
              <a:rect b="b" l="l" r="r" t="t"/>
              <a:pathLst>
                <a:path extrusionOk="0" h="1329222" w="1743474">
                  <a:moveTo>
                    <a:pt x="59645" y="0"/>
                  </a:moveTo>
                  <a:lnTo>
                    <a:pt x="1683829" y="0"/>
                  </a:lnTo>
                  <a:cubicBezTo>
                    <a:pt x="1699648" y="0"/>
                    <a:pt x="1714819" y="6284"/>
                    <a:pt x="1726004" y="17470"/>
                  </a:cubicBezTo>
                  <a:cubicBezTo>
                    <a:pt x="1737190" y="28655"/>
                    <a:pt x="1743474" y="43826"/>
                    <a:pt x="1743474" y="59645"/>
                  </a:cubicBezTo>
                  <a:lnTo>
                    <a:pt x="1743474" y="1269577"/>
                  </a:lnTo>
                  <a:cubicBezTo>
                    <a:pt x="1743474" y="1302518"/>
                    <a:pt x="1716770" y="1329222"/>
                    <a:pt x="1683829" y="1329222"/>
                  </a:cubicBezTo>
                  <a:lnTo>
                    <a:pt x="59645" y="1329222"/>
                  </a:lnTo>
                  <a:cubicBezTo>
                    <a:pt x="43826" y="1329222"/>
                    <a:pt x="28655" y="1322938"/>
                    <a:pt x="17470" y="1311752"/>
                  </a:cubicBezTo>
                  <a:cubicBezTo>
                    <a:pt x="6284" y="1300567"/>
                    <a:pt x="0" y="1285396"/>
                    <a:pt x="0" y="1269577"/>
                  </a:cubicBezTo>
                  <a:lnTo>
                    <a:pt x="0" y="59645"/>
                  </a:lnTo>
                  <a:cubicBezTo>
                    <a:pt x="0" y="26704"/>
                    <a:pt x="26704" y="0"/>
                    <a:pt x="5964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txBox="1"/>
            <p:nvPr/>
          </p:nvSpPr>
          <p:spPr>
            <a:xfrm>
              <a:off x="0" y="-28575"/>
              <a:ext cx="1743474" cy="13577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1" name="Google Shape;321;p12"/>
          <p:cNvGrpSpPr/>
          <p:nvPr/>
        </p:nvGrpSpPr>
        <p:grpSpPr>
          <a:xfrm>
            <a:off x="8110828" y="985172"/>
            <a:ext cx="9011245" cy="8208160"/>
            <a:chOff x="0" y="-28575"/>
            <a:chExt cx="2373332" cy="2161820"/>
          </a:xfrm>
        </p:grpSpPr>
        <p:sp>
          <p:nvSpPr>
            <p:cNvPr id="322" name="Google Shape;322;p12"/>
            <p:cNvSpPr/>
            <p:nvPr/>
          </p:nvSpPr>
          <p:spPr>
            <a:xfrm>
              <a:off x="0" y="0"/>
              <a:ext cx="2373332" cy="2133245"/>
            </a:xfrm>
            <a:custGeom>
              <a:rect b="b" l="l" r="r" t="t"/>
              <a:pathLst>
                <a:path extrusionOk="0" h="2133245" w="2373332">
                  <a:moveTo>
                    <a:pt x="43816" y="0"/>
                  </a:moveTo>
                  <a:lnTo>
                    <a:pt x="2329516" y="0"/>
                  </a:lnTo>
                  <a:cubicBezTo>
                    <a:pt x="2341137" y="0"/>
                    <a:pt x="2352281" y="4616"/>
                    <a:pt x="2360499" y="12833"/>
                  </a:cubicBezTo>
                  <a:cubicBezTo>
                    <a:pt x="2368716" y="21051"/>
                    <a:pt x="2373332" y="32195"/>
                    <a:pt x="2373332" y="43816"/>
                  </a:cubicBezTo>
                  <a:lnTo>
                    <a:pt x="2373332" y="2089429"/>
                  </a:lnTo>
                  <a:cubicBezTo>
                    <a:pt x="2373332" y="2113628"/>
                    <a:pt x="2353715" y="2133245"/>
                    <a:pt x="2329516" y="2133245"/>
                  </a:cubicBezTo>
                  <a:lnTo>
                    <a:pt x="43816" y="2133245"/>
                  </a:lnTo>
                  <a:cubicBezTo>
                    <a:pt x="19617" y="2133245"/>
                    <a:pt x="0" y="2113628"/>
                    <a:pt x="0" y="2089429"/>
                  </a:cubicBezTo>
                  <a:lnTo>
                    <a:pt x="0" y="43816"/>
                  </a:lnTo>
                  <a:cubicBezTo>
                    <a:pt x="0" y="19617"/>
                    <a:pt x="19617" y="0"/>
                    <a:pt x="4381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txBox="1"/>
            <p:nvPr/>
          </p:nvSpPr>
          <p:spPr>
            <a:xfrm>
              <a:off x="0" y="-28575"/>
              <a:ext cx="2373332" cy="216182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4" name="Google Shape;324;p12"/>
          <p:cNvSpPr/>
          <p:nvPr/>
        </p:nvSpPr>
        <p:spPr>
          <a:xfrm>
            <a:off x="1512346" y="4633545"/>
            <a:ext cx="5926914" cy="4072684"/>
          </a:xfrm>
          <a:custGeom>
            <a:rect b="b" l="l" r="r" t="t"/>
            <a:pathLst>
              <a:path extrusionOk="0" h="4072684" w="5926914">
                <a:moveTo>
                  <a:pt x="0" y="0"/>
                </a:moveTo>
                <a:lnTo>
                  <a:pt x="5926914" y="0"/>
                </a:lnTo>
                <a:lnTo>
                  <a:pt x="5926914" y="4072684"/>
                </a:lnTo>
                <a:lnTo>
                  <a:pt x="0" y="4072684"/>
                </a:lnTo>
                <a:lnTo>
                  <a:pt x="0" y="0"/>
                </a:lnTo>
                <a:close/>
              </a:path>
            </a:pathLst>
          </a:custGeom>
          <a:blipFill rotWithShape="1">
            <a:blip r:embed="rId4">
              <a:alphaModFix/>
            </a:blip>
            <a:stretch>
              <a:fillRect b="0" l="0" r="0" t="0"/>
            </a:stretch>
          </a:blipFill>
          <a:ln>
            <a:noFill/>
          </a:ln>
        </p:spPr>
      </p:sp>
      <p:sp>
        <p:nvSpPr>
          <p:cNvPr id="325" name="Google Shape;325;p12"/>
          <p:cNvSpPr txBox="1"/>
          <p:nvPr/>
        </p:nvSpPr>
        <p:spPr>
          <a:xfrm>
            <a:off x="8475202" y="1559997"/>
            <a:ext cx="8282497" cy="701802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Los dominios de protección también pueden organizarse jerárquicamente en una estructura de anillo. Cada anillo corresponde a un único dominio. Los anillos están numerados del 0 al 7.</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Cada proceso se ejecuta en un anillo, de acuerdo con el número de anillo actual. Un proceso que opera en un anillo sólo puede acceder a segmentos asociados con anillos superiores (más alejados). Los procesos no pueden acceder a los segmentos asociados con los anillos inferiores.</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Un proceso que se ejecuta en el dominio D0 tiene la mayor cantidad de privilegios. Si sólo existen dos anillos, este esquema es equivalente al modo de ejecución monitor-usuario, donde el modo monitor corresponde a D0 y el modo usuario corresponde a D1.</a:t>
            </a:r>
            <a:endParaRPr/>
          </a:p>
        </p:txBody>
      </p:sp>
      <p:sp>
        <p:nvSpPr>
          <p:cNvPr id="326" name="Google Shape;326;p12"/>
          <p:cNvSpPr txBox="1"/>
          <p:nvPr/>
        </p:nvSpPr>
        <p:spPr>
          <a:xfrm>
            <a:off x="1165927" y="1455157"/>
            <a:ext cx="6619753" cy="251714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499" u="none" cap="none" strike="noStrike">
                <a:solidFill>
                  <a:srgbClr val="FFFFFF"/>
                </a:solidFill>
                <a:latin typeface="Arial"/>
                <a:ea typeface="Arial"/>
                <a:cs typeface="Arial"/>
                <a:sym typeface="Arial"/>
              </a:rPr>
              <a:t>CONTROL DE ACCESO POR ANILLOS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0" name="Shape 330"/>
        <p:cNvGrpSpPr/>
        <p:nvPr/>
      </p:nvGrpSpPr>
      <p:grpSpPr>
        <a:xfrm>
          <a:off x="0" y="0"/>
          <a:ext cx="0" cy="0"/>
          <a:chOff x="0" y="0"/>
          <a:chExt cx="0" cy="0"/>
        </a:xfrm>
      </p:grpSpPr>
      <p:sp>
        <p:nvSpPr>
          <p:cNvPr id="331" name="Google Shape;331;p13"/>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32" name="Google Shape;332;p13"/>
          <p:cNvGrpSpPr/>
          <p:nvPr/>
        </p:nvGrpSpPr>
        <p:grpSpPr>
          <a:xfrm>
            <a:off x="1619232" y="1091094"/>
            <a:ext cx="5630608" cy="7996316"/>
            <a:chOff x="0" y="-28575"/>
            <a:chExt cx="1482959" cy="2106025"/>
          </a:xfrm>
        </p:grpSpPr>
        <p:sp>
          <p:nvSpPr>
            <p:cNvPr id="333" name="Google Shape;333;p13"/>
            <p:cNvSpPr/>
            <p:nvPr/>
          </p:nvSpPr>
          <p:spPr>
            <a:xfrm>
              <a:off x="0" y="0"/>
              <a:ext cx="1482959" cy="2077450"/>
            </a:xfrm>
            <a:custGeom>
              <a:rect b="b" l="l" r="r" t="t"/>
              <a:pathLst>
                <a:path extrusionOk="0" h="2077450" w="1482959">
                  <a:moveTo>
                    <a:pt x="70123" y="0"/>
                  </a:moveTo>
                  <a:lnTo>
                    <a:pt x="1412835" y="0"/>
                  </a:lnTo>
                  <a:cubicBezTo>
                    <a:pt x="1431433" y="0"/>
                    <a:pt x="1449269" y="7388"/>
                    <a:pt x="1462420" y="20539"/>
                  </a:cubicBezTo>
                  <a:cubicBezTo>
                    <a:pt x="1475570" y="33689"/>
                    <a:pt x="1482959" y="51526"/>
                    <a:pt x="1482959" y="70123"/>
                  </a:cubicBezTo>
                  <a:lnTo>
                    <a:pt x="1482959" y="2007327"/>
                  </a:lnTo>
                  <a:cubicBezTo>
                    <a:pt x="1482959" y="2025925"/>
                    <a:pt x="1475570" y="2043761"/>
                    <a:pt x="1462420" y="2056912"/>
                  </a:cubicBezTo>
                  <a:cubicBezTo>
                    <a:pt x="1449269" y="2070062"/>
                    <a:pt x="1431433" y="2077450"/>
                    <a:pt x="1412835" y="2077450"/>
                  </a:cubicBezTo>
                  <a:lnTo>
                    <a:pt x="70123" y="2077450"/>
                  </a:lnTo>
                  <a:cubicBezTo>
                    <a:pt x="51526" y="2077450"/>
                    <a:pt x="33689" y="2070062"/>
                    <a:pt x="20539" y="2056912"/>
                  </a:cubicBezTo>
                  <a:cubicBezTo>
                    <a:pt x="7388" y="2043761"/>
                    <a:pt x="0" y="2025925"/>
                    <a:pt x="0" y="2007327"/>
                  </a:cubicBezTo>
                  <a:lnTo>
                    <a:pt x="0" y="70123"/>
                  </a:lnTo>
                  <a:cubicBezTo>
                    <a:pt x="0" y="51526"/>
                    <a:pt x="7388" y="33689"/>
                    <a:pt x="20539" y="20539"/>
                  </a:cubicBezTo>
                  <a:cubicBezTo>
                    <a:pt x="33689" y="7388"/>
                    <a:pt x="51526" y="0"/>
                    <a:pt x="7012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txBox="1"/>
            <p:nvPr/>
          </p:nvSpPr>
          <p:spPr>
            <a:xfrm>
              <a:off x="0" y="-28575"/>
              <a:ext cx="1482959" cy="21060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5" name="Google Shape;335;p13"/>
          <p:cNvGrpSpPr/>
          <p:nvPr/>
        </p:nvGrpSpPr>
        <p:grpSpPr>
          <a:xfrm>
            <a:off x="7574989" y="2903191"/>
            <a:ext cx="9011245" cy="6184218"/>
            <a:chOff x="0" y="-28575"/>
            <a:chExt cx="2373332" cy="1628765"/>
          </a:xfrm>
        </p:grpSpPr>
        <p:sp>
          <p:nvSpPr>
            <p:cNvPr id="336" name="Google Shape;336;p13"/>
            <p:cNvSpPr/>
            <p:nvPr/>
          </p:nvSpPr>
          <p:spPr>
            <a:xfrm>
              <a:off x="0" y="0"/>
              <a:ext cx="2373332" cy="1600190"/>
            </a:xfrm>
            <a:custGeom>
              <a:rect b="b" l="l" r="r" t="t"/>
              <a:pathLst>
                <a:path extrusionOk="0" h="1600190" w="2373332">
                  <a:moveTo>
                    <a:pt x="43816" y="0"/>
                  </a:moveTo>
                  <a:lnTo>
                    <a:pt x="2329516" y="0"/>
                  </a:lnTo>
                  <a:cubicBezTo>
                    <a:pt x="2341137" y="0"/>
                    <a:pt x="2352281" y="4616"/>
                    <a:pt x="2360499" y="12833"/>
                  </a:cubicBezTo>
                  <a:cubicBezTo>
                    <a:pt x="2368716" y="21051"/>
                    <a:pt x="2373332" y="32195"/>
                    <a:pt x="2373332" y="43816"/>
                  </a:cubicBezTo>
                  <a:lnTo>
                    <a:pt x="2373332" y="1556374"/>
                  </a:lnTo>
                  <a:cubicBezTo>
                    <a:pt x="2373332" y="1580573"/>
                    <a:pt x="2353715" y="1600190"/>
                    <a:pt x="2329516" y="1600190"/>
                  </a:cubicBezTo>
                  <a:lnTo>
                    <a:pt x="43816" y="1600190"/>
                  </a:lnTo>
                  <a:cubicBezTo>
                    <a:pt x="19617" y="1600190"/>
                    <a:pt x="0" y="1580573"/>
                    <a:pt x="0" y="1556374"/>
                  </a:cubicBezTo>
                  <a:lnTo>
                    <a:pt x="0" y="43816"/>
                  </a:lnTo>
                  <a:cubicBezTo>
                    <a:pt x="0" y="19617"/>
                    <a:pt x="19617" y="0"/>
                    <a:pt x="4381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txBox="1"/>
            <p:nvPr/>
          </p:nvSpPr>
          <p:spPr>
            <a:xfrm>
              <a:off x="0" y="-28575"/>
              <a:ext cx="2373332" cy="162876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13"/>
          <p:cNvSpPr/>
          <p:nvPr/>
        </p:nvSpPr>
        <p:spPr>
          <a:xfrm>
            <a:off x="2201038" y="1690224"/>
            <a:ext cx="4358424" cy="6910083"/>
          </a:xfrm>
          <a:custGeom>
            <a:rect b="b" l="l" r="r" t="t"/>
            <a:pathLst>
              <a:path extrusionOk="0" h="6910083" w="4358424">
                <a:moveTo>
                  <a:pt x="0" y="0"/>
                </a:moveTo>
                <a:lnTo>
                  <a:pt x="4358424" y="0"/>
                </a:lnTo>
                <a:lnTo>
                  <a:pt x="4358424" y="6910083"/>
                </a:lnTo>
                <a:lnTo>
                  <a:pt x="0" y="6910083"/>
                </a:lnTo>
                <a:lnTo>
                  <a:pt x="0" y="0"/>
                </a:lnTo>
                <a:close/>
              </a:path>
            </a:pathLst>
          </a:custGeom>
          <a:blipFill rotWithShape="1">
            <a:blip r:embed="rId4">
              <a:alphaModFix/>
            </a:blip>
            <a:stretch>
              <a:fillRect b="0" l="0" r="0" t="0"/>
            </a:stretch>
          </a:blipFill>
          <a:ln>
            <a:noFill/>
          </a:ln>
        </p:spPr>
      </p:sp>
      <p:sp>
        <p:nvSpPr>
          <p:cNvPr id="339" name="Google Shape;339;p13"/>
          <p:cNvSpPr txBox="1"/>
          <p:nvPr/>
        </p:nvSpPr>
        <p:spPr>
          <a:xfrm>
            <a:off x="7939363" y="3470776"/>
            <a:ext cx="8282497"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A cada archivo y directorio se le asigna un propietario, un grupo o posiblemente una lista de usuarios, y para cada una de esas entidades, se asigna información de control de acceso.</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El control de acceso basado en roles asigna privilegios a usuarios, programas o roles según corresponda, donde "privilegios" se refieren al derecho de realizar ciertas llamadas al sistema o de usar ciertos parámetros con esas llamadas.</a:t>
            </a:r>
            <a:endParaRPr/>
          </a:p>
        </p:txBody>
      </p:sp>
      <p:sp>
        <p:nvSpPr>
          <p:cNvPr id="340" name="Google Shape;340;p13"/>
          <p:cNvSpPr txBox="1"/>
          <p:nvPr/>
        </p:nvSpPr>
        <p:spPr>
          <a:xfrm>
            <a:off x="7492456" y="1190065"/>
            <a:ext cx="9176311" cy="167894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499" u="none" cap="none" strike="noStrike">
                <a:solidFill>
                  <a:srgbClr val="FFFFFF"/>
                </a:solidFill>
                <a:latin typeface="Arial"/>
                <a:ea typeface="Arial"/>
                <a:cs typeface="Arial"/>
                <a:sym typeface="Arial"/>
              </a:rPr>
              <a:t>CONTROL DE ACCESO BASADO EN ROLES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4" name="Shape 344"/>
        <p:cNvGrpSpPr/>
        <p:nvPr/>
      </p:nvGrpSpPr>
      <p:grpSpPr>
        <a:xfrm>
          <a:off x="0" y="0"/>
          <a:ext cx="0" cy="0"/>
          <a:chOff x="0" y="0"/>
          <a:chExt cx="0" cy="0"/>
        </a:xfrm>
      </p:grpSpPr>
      <p:sp>
        <p:nvSpPr>
          <p:cNvPr id="345" name="Google Shape;345;p14"/>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46" name="Google Shape;346;p14"/>
          <p:cNvGrpSpPr/>
          <p:nvPr/>
        </p:nvGrpSpPr>
        <p:grpSpPr>
          <a:xfrm>
            <a:off x="1272718" y="3217528"/>
            <a:ext cx="5417562" cy="6040772"/>
            <a:chOff x="0" y="-28575"/>
            <a:chExt cx="1426848" cy="1590985"/>
          </a:xfrm>
        </p:grpSpPr>
        <p:sp>
          <p:nvSpPr>
            <p:cNvPr id="347" name="Google Shape;347;p14"/>
            <p:cNvSpPr/>
            <p:nvPr/>
          </p:nvSpPr>
          <p:spPr>
            <a:xfrm>
              <a:off x="0" y="0"/>
              <a:ext cx="1426847" cy="1562410"/>
            </a:xfrm>
            <a:custGeom>
              <a:rect b="b" l="l" r="r" t="t"/>
              <a:pathLst>
                <a:path extrusionOk="0" h="1562410" w="1426847">
                  <a:moveTo>
                    <a:pt x="72881" y="0"/>
                  </a:moveTo>
                  <a:lnTo>
                    <a:pt x="1353966" y="0"/>
                  </a:lnTo>
                  <a:cubicBezTo>
                    <a:pt x="1373296" y="0"/>
                    <a:pt x="1391833" y="7679"/>
                    <a:pt x="1405501" y="21346"/>
                  </a:cubicBezTo>
                  <a:cubicBezTo>
                    <a:pt x="1419169" y="35014"/>
                    <a:pt x="1426847" y="53552"/>
                    <a:pt x="1426847" y="72881"/>
                  </a:cubicBezTo>
                  <a:lnTo>
                    <a:pt x="1426847" y="1489529"/>
                  </a:lnTo>
                  <a:cubicBezTo>
                    <a:pt x="1426847" y="1529780"/>
                    <a:pt x="1394218" y="1562410"/>
                    <a:pt x="1353966" y="1562410"/>
                  </a:cubicBezTo>
                  <a:lnTo>
                    <a:pt x="72881" y="1562410"/>
                  </a:lnTo>
                  <a:cubicBezTo>
                    <a:pt x="53552" y="1562410"/>
                    <a:pt x="35014" y="1554732"/>
                    <a:pt x="21346" y="1541064"/>
                  </a:cubicBezTo>
                  <a:cubicBezTo>
                    <a:pt x="7679" y="1527396"/>
                    <a:pt x="0" y="1508858"/>
                    <a:pt x="0" y="1489529"/>
                  </a:cubicBezTo>
                  <a:lnTo>
                    <a:pt x="0" y="72881"/>
                  </a:lnTo>
                  <a:cubicBezTo>
                    <a:pt x="0" y="53552"/>
                    <a:pt x="7679" y="35014"/>
                    <a:pt x="21346" y="21346"/>
                  </a:cubicBezTo>
                  <a:cubicBezTo>
                    <a:pt x="35014" y="7679"/>
                    <a:pt x="53552" y="0"/>
                    <a:pt x="7288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txBox="1"/>
            <p:nvPr/>
          </p:nvSpPr>
          <p:spPr>
            <a:xfrm>
              <a:off x="0" y="-28575"/>
              <a:ext cx="1426848" cy="159098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14"/>
          <p:cNvGrpSpPr/>
          <p:nvPr/>
        </p:nvGrpSpPr>
        <p:grpSpPr>
          <a:xfrm>
            <a:off x="7045864" y="920204"/>
            <a:ext cx="9969418" cy="8338096"/>
            <a:chOff x="0" y="-28575"/>
            <a:chExt cx="2625690" cy="2196042"/>
          </a:xfrm>
        </p:grpSpPr>
        <p:sp>
          <p:nvSpPr>
            <p:cNvPr id="350" name="Google Shape;350;p14"/>
            <p:cNvSpPr/>
            <p:nvPr/>
          </p:nvSpPr>
          <p:spPr>
            <a:xfrm>
              <a:off x="0" y="0"/>
              <a:ext cx="2625690" cy="2167467"/>
            </a:xfrm>
            <a:custGeom>
              <a:rect b="b" l="l" r="r" t="t"/>
              <a:pathLst>
                <a:path extrusionOk="0" h="2167467" w="2625690">
                  <a:moveTo>
                    <a:pt x="39605" y="0"/>
                  </a:moveTo>
                  <a:lnTo>
                    <a:pt x="2586085" y="0"/>
                  </a:lnTo>
                  <a:cubicBezTo>
                    <a:pt x="2607959" y="0"/>
                    <a:pt x="2625690" y="17732"/>
                    <a:pt x="2625690" y="39605"/>
                  </a:cubicBezTo>
                  <a:lnTo>
                    <a:pt x="2625690" y="2127862"/>
                  </a:lnTo>
                  <a:cubicBezTo>
                    <a:pt x="2625690" y="2149735"/>
                    <a:pt x="2607959" y="2167467"/>
                    <a:pt x="2586085" y="2167467"/>
                  </a:cubicBezTo>
                  <a:lnTo>
                    <a:pt x="39605" y="2167467"/>
                  </a:lnTo>
                  <a:cubicBezTo>
                    <a:pt x="17732" y="2167467"/>
                    <a:pt x="0" y="2149735"/>
                    <a:pt x="0" y="2127862"/>
                  </a:cubicBezTo>
                  <a:lnTo>
                    <a:pt x="0" y="39605"/>
                  </a:lnTo>
                  <a:cubicBezTo>
                    <a:pt x="0" y="17732"/>
                    <a:pt x="17732" y="0"/>
                    <a:pt x="3960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txBox="1"/>
            <p:nvPr/>
          </p:nvSpPr>
          <p:spPr>
            <a:xfrm>
              <a:off x="0" y="-28575"/>
              <a:ext cx="2625690"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2" name="Google Shape;352;p14"/>
          <p:cNvSpPr/>
          <p:nvPr/>
        </p:nvSpPr>
        <p:spPr>
          <a:xfrm>
            <a:off x="1874047" y="4234762"/>
            <a:ext cx="4214904" cy="4114800"/>
          </a:xfrm>
          <a:custGeom>
            <a:rect b="b" l="l" r="r" t="t"/>
            <a:pathLst>
              <a:path extrusionOk="0" h="4114800" w="4214904">
                <a:moveTo>
                  <a:pt x="0" y="0"/>
                </a:moveTo>
                <a:lnTo>
                  <a:pt x="4214904" y="0"/>
                </a:lnTo>
                <a:lnTo>
                  <a:pt x="4214904" y="4114800"/>
                </a:lnTo>
                <a:lnTo>
                  <a:pt x="0" y="4114800"/>
                </a:lnTo>
                <a:lnTo>
                  <a:pt x="0" y="0"/>
                </a:lnTo>
                <a:close/>
              </a:path>
            </a:pathLst>
          </a:custGeom>
          <a:blipFill rotWithShape="1">
            <a:blip r:embed="rId4">
              <a:alphaModFix/>
            </a:blip>
            <a:stretch>
              <a:fillRect b="0" l="0" r="0" t="0"/>
            </a:stretch>
          </a:blipFill>
          <a:ln>
            <a:noFill/>
          </a:ln>
        </p:spPr>
      </p:sp>
      <p:sp>
        <p:nvSpPr>
          <p:cNvPr id="353" name="Google Shape;353;p14"/>
          <p:cNvSpPr txBox="1"/>
          <p:nvPr/>
        </p:nvSpPr>
        <p:spPr>
          <a:xfrm>
            <a:off x="7469167" y="1577658"/>
            <a:ext cx="9122811" cy="71126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La protección, como comentamos, es estrictamente un problema interno: ¿Cómo proporcionamos acceso controlado a los programas y datos almacenados en un sistema informático?</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La </a:t>
            </a:r>
            <a:r>
              <a:rPr b="0" i="0" lang="en-US" sz="2400" u="none" cap="none" strike="noStrike">
                <a:solidFill>
                  <a:srgbClr val="F59F0A"/>
                </a:solidFill>
                <a:latin typeface="Montserrat"/>
                <a:ea typeface="Montserrat"/>
                <a:cs typeface="Montserrat"/>
                <a:sym typeface="Montserrat"/>
              </a:rPr>
              <a:t>seguridad</a:t>
            </a:r>
            <a:r>
              <a:rPr b="0" i="0" lang="en-US" sz="2400" u="none" cap="none" strike="noStrike">
                <a:solidFill>
                  <a:srgbClr val="FFFFFF"/>
                </a:solidFill>
                <a:latin typeface="Montserrat"/>
                <a:ea typeface="Montserrat"/>
                <a:cs typeface="Montserrat"/>
                <a:sym typeface="Montserrat"/>
              </a:rPr>
              <a:t>, por otra parte, requiere no sólo un sistema de protección adecuado sino también la consideración del entorno externo dentro del cual opera el sistema. Un sistema de protección es ineficaz si la autenticación del usuario se ve comprometida o si un usuario no autorizado ejecuta un programa. Los recursos informáticos deben protegerse contra el acceso no autorizado, la destrucción o alteración maliciosa y la introducción accidental de inconsistencia. Estos recursos incluyen información almacenada en el sistema (tanto datos como código), así como la CPU, la memoria, los discos, las cintas y las redes que constituye la computadora.</a:t>
            </a:r>
            <a:endParaRPr/>
          </a:p>
        </p:txBody>
      </p:sp>
      <p:sp>
        <p:nvSpPr>
          <p:cNvPr id="354" name="Google Shape;354;p14"/>
          <p:cNvSpPr txBox="1"/>
          <p:nvPr/>
        </p:nvSpPr>
        <p:spPr>
          <a:xfrm>
            <a:off x="1272718" y="1804509"/>
            <a:ext cx="5417562" cy="90690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SEGURIDAD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8" name="Shape 358"/>
        <p:cNvGrpSpPr/>
        <p:nvPr/>
      </p:nvGrpSpPr>
      <p:grpSpPr>
        <a:xfrm>
          <a:off x="0" y="0"/>
          <a:ext cx="0" cy="0"/>
          <a:chOff x="0" y="0"/>
          <a:chExt cx="0" cy="0"/>
        </a:xfrm>
      </p:grpSpPr>
      <p:sp>
        <p:nvSpPr>
          <p:cNvPr id="359" name="Google Shape;359;p15"/>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60" name="Google Shape;360;p15"/>
          <p:cNvGrpSpPr/>
          <p:nvPr/>
        </p:nvGrpSpPr>
        <p:grpSpPr>
          <a:xfrm>
            <a:off x="1028700" y="920204"/>
            <a:ext cx="8888968" cy="8338096"/>
            <a:chOff x="0" y="-28575"/>
            <a:chExt cx="2341127" cy="2196042"/>
          </a:xfrm>
        </p:grpSpPr>
        <p:sp>
          <p:nvSpPr>
            <p:cNvPr id="361" name="Google Shape;361;p15"/>
            <p:cNvSpPr/>
            <p:nvPr/>
          </p:nvSpPr>
          <p:spPr>
            <a:xfrm>
              <a:off x="0" y="0"/>
              <a:ext cx="2341127" cy="2167467"/>
            </a:xfrm>
            <a:custGeom>
              <a:rect b="b" l="l" r="r" t="t"/>
              <a:pathLst>
                <a:path extrusionOk="0" h="2167467" w="2341127">
                  <a:moveTo>
                    <a:pt x="44419" y="0"/>
                  </a:moveTo>
                  <a:lnTo>
                    <a:pt x="2296709" y="0"/>
                  </a:lnTo>
                  <a:cubicBezTo>
                    <a:pt x="2308489" y="0"/>
                    <a:pt x="2319787" y="4680"/>
                    <a:pt x="2328117" y="13010"/>
                  </a:cubicBezTo>
                  <a:cubicBezTo>
                    <a:pt x="2336448" y="21340"/>
                    <a:pt x="2341127" y="32638"/>
                    <a:pt x="2341127" y="44419"/>
                  </a:cubicBezTo>
                  <a:lnTo>
                    <a:pt x="2341127" y="2123048"/>
                  </a:lnTo>
                  <a:cubicBezTo>
                    <a:pt x="2341127" y="2147580"/>
                    <a:pt x="2321240" y="2167467"/>
                    <a:pt x="2296709" y="2167467"/>
                  </a:cubicBezTo>
                  <a:lnTo>
                    <a:pt x="44419" y="2167467"/>
                  </a:lnTo>
                  <a:cubicBezTo>
                    <a:pt x="32638" y="2167467"/>
                    <a:pt x="21340" y="2162787"/>
                    <a:pt x="13010" y="2154457"/>
                  </a:cubicBezTo>
                  <a:cubicBezTo>
                    <a:pt x="4680" y="2146127"/>
                    <a:pt x="0" y="2134828"/>
                    <a:pt x="0" y="2123048"/>
                  </a:cubicBezTo>
                  <a:lnTo>
                    <a:pt x="0" y="44419"/>
                  </a:lnTo>
                  <a:cubicBezTo>
                    <a:pt x="0" y="32638"/>
                    <a:pt x="4680" y="21340"/>
                    <a:pt x="13010" y="13010"/>
                  </a:cubicBezTo>
                  <a:cubicBezTo>
                    <a:pt x="21340" y="4680"/>
                    <a:pt x="32638" y="0"/>
                    <a:pt x="4441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txBox="1"/>
            <p:nvPr/>
          </p:nvSpPr>
          <p:spPr>
            <a:xfrm>
              <a:off x="0" y="-28575"/>
              <a:ext cx="2341127"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3" name="Google Shape;363;p15"/>
          <p:cNvGrpSpPr/>
          <p:nvPr/>
        </p:nvGrpSpPr>
        <p:grpSpPr>
          <a:xfrm>
            <a:off x="10226880" y="920204"/>
            <a:ext cx="7032420" cy="8338096"/>
            <a:chOff x="0" y="-28575"/>
            <a:chExt cx="1852160" cy="2196042"/>
          </a:xfrm>
        </p:grpSpPr>
        <p:sp>
          <p:nvSpPr>
            <p:cNvPr id="364" name="Google Shape;364;p15"/>
            <p:cNvSpPr/>
            <p:nvPr/>
          </p:nvSpPr>
          <p:spPr>
            <a:xfrm>
              <a:off x="0" y="0"/>
              <a:ext cx="1852160" cy="2167467"/>
            </a:xfrm>
            <a:custGeom>
              <a:rect b="b" l="l" r="r" t="t"/>
              <a:pathLst>
                <a:path extrusionOk="0" h="2167467" w="1852160">
                  <a:moveTo>
                    <a:pt x="56145" y="0"/>
                  </a:moveTo>
                  <a:lnTo>
                    <a:pt x="1796014" y="0"/>
                  </a:lnTo>
                  <a:cubicBezTo>
                    <a:pt x="1810905" y="0"/>
                    <a:pt x="1825186" y="5915"/>
                    <a:pt x="1835715" y="16445"/>
                  </a:cubicBezTo>
                  <a:cubicBezTo>
                    <a:pt x="1846244" y="26974"/>
                    <a:pt x="1852160" y="41255"/>
                    <a:pt x="1852160" y="56145"/>
                  </a:cubicBezTo>
                  <a:lnTo>
                    <a:pt x="1852160" y="2111321"/>
                  </a:lnTo>
                  <a:cubicBezTo>
                    <a:pt x="1852160" y="2142330"/>
                    <a:pt x="1827023" y="2167467"/>
                    <a:pt x="1796014" y="2167467"/>
                  </a:cubicBezTo>
                  <a:lnTo>
                    <a:pt x="56145" y="2167467"/>
                  </a:lnTo>
                  <a:cubicBezTo>
                    <a:pt x="41255" y="2167467"/>
                    <a:pt x="26974" y="2161551"/>
                    <a:pt x="16445" y="2151022"/>
                  </a:cubicBezTo>
                  <a:cubicBezTo>
                    <a:pt x="5915" y="2140493"/>
                    <a:pt x="0" y="2126212"/>
                    <a:pt x="0" y="2111321"/>
                  </a:cubicBezTo>
                  <a:lnTo>
                    <a:pt x="0" y="56145"/>
                  </a:lnTo>
                  <a:cubicBezTo>
                    <a:pt x="0" y="25137"/>
                    <a:pt x="25137" y="0"/>
                    <a:pt x="5614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txBox="1"/>
            <p:nvPr/>
          </p:nvSpPr>
          <p:spPr>
            <a:xfrm>
              <a:off x="0" y="-28575"/>
              <a:ext cx="1852160"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p15"/>
          <p:cNvSpPr/>
          <p:nvPr/>
        </p:nvSpPr>
        <p:spPr>
          <a:xfrm>
            <a:off x="10709178" y="2109588"/>
            <a:ext cx="6067824" cy="6067824"/>
          </a:xfrm>
          <a:custGeom>
            <a:rect b="b" l="l" r="r" t="t"/>
            <a:pathLst>
              <a:path extrusionOk="0" h="6067824" w="6067824">
                <a:moveTo>
                  <a:pt x="0" y="0"/>
                </a:moveTo>
                <a:lnTo>
                  <a:pt x="6067824" y="0"/>
                </a:lnTo>
                <a:lnTo>
                  <a:pt x="6067824" y="6067824"/>
                </a:lnTo>
                <a:lnTo>
                  <a:pt x="0" y="6067824"/>
                </a:lnTo>
                <a:lnTo>
                  <a:pt x="0" y="0"/>
                </a:lnTo>
                <a:close/>
              </a:path>
            </a:pathLst>
          </a:custGeom>
          <a:blipFill rotWithShape="1">
            <a:blip r:embed="rId4">
              <a:alphaModFix/>
            </a:blip>
            <a:stretch>
              <a:fillRect b="0" l="0" r="0" t="0"/>
            </a:stretch>
          </a:blipFill>
          <a:ln>
            <a:noFill/>
          </a:ln>
        </p:spPr>
      </p:sp>
      <p:sp>
        <p:nvSpPr>
          <p:cNvPr id="367" name="Google Shape;367;p15"/>
          <p:cNvSpPr txBox="1"/>
          <p:nvPr/>
        </p:nvSpPr>
        <p:spPr>
          <a:xfrm>
            <a:off x="1436786" y="1454150"/>
            <a:ext cx="8057578" cy="735965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En muchas aplicaciones, garantizar la seguridad del sistema informático merece un esfuerzo considerable. Por ejemplo, los grandes sistemas comerciales que contienen nóminas u otros datos financieros son objetivos atractivos para los ladrones. la pérdida de dichos datos, ya sea por accidente o por fraude, puede perjudicar gravemente la capacidad de funcionamiento de la empresa.</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Decimos que un sistema es seguro si sus recursos se utilizan y se accede a ellos según lo previsto en todas las circunstancias. Lamentablemente, no se puede lograr una seguridad total. No obstante, debemos contar con mecanismos para que las violaciones de seguridad sean algo poco común y no la norma.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d07657106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d07657106_0_12"/>
          <p:cNvGrpSpPr/>
          <p:nvPr/>
        </p:nvGrpSpPr>
        <p:grpSpPr>
          <a:xfrm>
            <a:off x="9975044" y="2453203"/>
            <a:ext cx="7764346" cy="662374"/>
            <a:chOff x="3095445" y="-87910"/>
            <a:chExt cx="5099400" cy="435000"/>
          </a:xfrm>
        </p:grpSpPr>
        <p:sp>
          <p:nvSpPr>
            <p:cNvPr id="99" name="Google Shape;99;g35d07657106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d07657106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d07657106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d07657106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2</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4</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1" name="Shape 371"/>
        <p:cNvGrpSpPr/>
        <p:nvPr/>
      </p:nvGrpSpPr>
      <p:grpSpPr>
        <a:xfrm>
          <a:off x="0" y="0"/>
          <a:ext cx="0" cy="0"/>
          <a:chOff x="0" y="0"/>
          <a:chExt cx="0" cy="0"/>
        </a:xfrm>
      </p:grpSpPr>
      <p:sp>
        <p:nvSpPr>
          <p:cNvPr id="372" name="Google Shape;372;p16"/>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73" name="Google Shape;373;p16"/>
          <p:cNvGrpSpPr/>
          <p:nvPr/>
        </p:nvGrpSpPr>
        <p:grpSpPr>
          <a:xfrm>
            <a:off x="1028700" y="2351041"/>
            <a:ext cx="6863771" cy="6614656"/>
            <a:chOff x="0" y="-28575"/>
            <a:chExt cx="1807742" cy="1742132"/>
          </a:xfrm>
        </p:grpSpPr>
        <p:sp>
          <p:nvSpPr>
            <p:cNvPr id="374" name="Google Shape;374;p16"/>
            <p:cNvSpPr/>
            <p:nvPr/>
          </p:nvSpPr>
          <p:spPr>
            <a:xfrm>
              <a:off x="0" y="0"/>
              <a:ext cx="1807742" cy="1713557"/>
            </a:xfrm>
            <a:custGeom>
              <a:rect b="b" l="l" r="r" t="t"/>
              <a:pathLst>
                <a:path extrusionOk="0" h="1713557" w="1807742">
                  <a:moveTo>
                    <a:pt x="57525" y="0"/>
                  </a:moveTo>
                  <a:lnTo>
                    <a:pt x="1750217" y="0"/>
                  </a:lnTo>
                  <a:cubicBezTo>
                    <a:pt x="1781987" y="0"/>
                    <a:pt x="1807742" y="25755"/>
                    <a:pt x="1807742" y="57525"/>
                  </a:cubicBezTo>
                  <a:lnTo>
                    <a:pt x="1807742" y="1656032"/>
                  </a:lnTo>
                  <a:cubicBezTo>
                    <a:pt x="1807742" y="1687802"/>
                    <a:pt x="1781987" y="1713557"/>
                    <a:pt x="1750217" y="1713557"/>
                  </a:cubicBezTo>
                  <a:lnTo>
                    <a:pt x="57525" y="1713557"/>
                  </a:lnTo>
                  <a:cubicBezTo>
                    <a:pt x="25755" y="1713557"/>
                    <a:pt x="0" y="1687802"/>
                    <a:pt x="0" y="1656032"/>
                  </a:cubicBezTo>
                  <a:lnTo>
                    <a:pt x="0" y="57525"/>
                  </a:lnTo>
                  <a:cubicBezTo>
                    <a:pt x="0" y="25755"/>
                    <a:pt x="25755" y="0"/>
                    <a:pt x="575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txBox="1"/>
            <p:nvPr/>
          </p:nvSpPr>
          <p:spPr>
            <a:xfrm>
              <a:off x="0" y="-28575"/>
              <a:ext cx="1807742" cy="17421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6" name="Google Shape;376;p16"/>
          <p:cNvGrpSpPr/>
          <p:nvPr/>
        </p:nvGrpSpPr>
        <p:grpSpPr>
          <a:xfrm>
            <a:off x="8248055" y="2351041"/>
            <a:ext cx="8767227" cy="6614656"/>
            <a:chOff x="0" y="-28575"/>
            <a:chExt cx="2309064" cy="1742132"/>
          </a:xfrm>
        </p:grpSpPr>
        <p:sp>
          <p:nvSpPr>
            <p:cNvPr id="377" name="Google Shape;377;p16"/>
            <p:cNvSpPr/>
            <p:nvPr/>
          </p:nvSpPr>
          <p:spPr>
            <a:xfrm>
              <a:off x="0" y="0"/>
              <a:ext cx="2309064" cy="1713557"/>
            </a:xfrm>
            <a:custGeom>
              <a:rect b="b" l="l" r="r" t="t"/>
              <a:pathLst>
                <a:path extrusionOk="0" h="1713557" w="2309064">
                  <a:moveTo>
                    <a:pt x="45036" y="0"/>
                  </a:moveTo>
                  <a:lnTo>
                    <a:pt x="2264028" y="0"/>
                  </a:lnTo>
                  <a:cubicBezTo>
                    <a:pt x="2275973" y="0"/>
                    <a:pt x="2287427" y="4745"/>
                    <a:pt x="2295873" y="13191"/>
                  </a:cubicBezTo>
                  <a:cubicBezTo>
                    <a:pt x="2304319" y="21636"/>
                    <a:pt x="2309064" y="33091"/>
                    <a:pt x="2309064" y="45036"/>
                  </a:cubicBezTo>
                  <a:lnTo>
                    <a:pt x="2309064" y="1668521"/>
                  </a:lnTo>
                  <a:cubicBezTo>
                    <a:pt x="2309064" y="1693394"/>
                    <a:pt x="2288901" y="1713557"/>
                    <a:pt x="2264028" y="1713557"/>
                  </a:cubicBezTo>
                  <a:lnTo>
                    <a:pt x="45036" y="1713557"/>
                  </a:lnTo>
                  <a:cubicBezTo>
                    <a:pt x="33091" y="1713557"/>
                    <a:pt x="21636" y="1708812"/>
                    <a:pt x="13191" y="1700366"/>
                  </a:cubicBezTo>
                  <a:cubicBezTo>
                    <a:pt x="4745" y="1691920"/>
                    <a:pt x="0" y="1680465"/>
                    <a:pt x="0" y="1668521"/>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txBox="1"/>
            <p:nvPr/>
          </p:nvSpPr>
          <p:spPr>
            <a:xfrm>
              <a:off x="0" y="-28575"/>
              <a:ext cx="2309064" cy="17421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16"/>
          <p:cNvSpPr/>
          <p:nvPr/>
        </p:nvSpPr>
        <p:spPr>
          <a:xfrm>
            <a:off x="1836515" y="3088547"/>
            <a:ext cx="5248141" cy="5248141"/>
          </a:xfrm>
          <a:custGeom>
            <a:rect b="b" l="l" r="r" t="t"/>
            <a:pathLst>
              <a:path extrusionOk="0" h="5248141" w="5248141">
                <a:moveTo>
                  <a:pt x="0" y="0"/>
                </a:moveTo>
                <a:lnTo>
                  <a:pt x="5248141" y="0"/>
                </a:lnTo>
                <a:lnTo>
                  <a:pt x="5248141" y="5248141"/>
                </a:lnTo>
                <a:lnTo>
                  <a:pt x="0" y="5248141"/>
                </a:lnTo>
                <a:lnTo>
                  <a:pt x="0" y="0"/>
                </a:lnTo>
                <a:close/>
              </a:path>
            </a:pathLst>
          </a:custGeom>
          <a:blipFill rotWithShape="1">
            <a:blip r:embed="rId4">
              <a:alphaModFix/>
            </a:blip>
            <a:stretch>
              <a:fillRect b="0" l="-59281" r="-59283" t="0"/>
            </a:stretch>
          </a:blipFill>
          <a:ln>
            <a:noFill/>
          </a:ln>
        </p:spPr>
      </p:sp>
      <p:sp>
        <p:nvSpPr>
          <p:cNvPr id="380" name="Google Shape;380;p16"/>
          <p:cNvSpPr txBox="1"/>
          <p:nvPr/>
        </p:nvSpPr>
        <p:spPr>
          <a:xfrm>
            <a:off x="8794772" y="2842417"/>
            <a:ext cx="7673793" cy="57213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Las</a:t>
            </a:r>
            <a:r>
              <a:rPr b="0" i="0" lang="en-US" sz="2500" u="none" cap="none" strike="noStrike">
                <a:solidFill>
                  <a:srgbClr val="67D3CD"/>
                </a:solidFill>
                <a:latin typeface="Montserrat"/>
                <a:ea typeface="Montserrat"/>
                <a:cs typeface="Montserrat"/>
                <a:sym typeface="Montserrat"/>
              </a:rPr>
              <a:t> violaciones de seguridad</a:t>
            </a:r>
            <a:r>
              <a:rPr b="0" i="0" lang="en-US" sz="2500" u="none" cap="none" strike="noStrike">
                <a:solidFill>
                  <a:srgbClr val="FFFFFF"/>
                </a:solidFill>
                <a:latin typeface="Montserrat"/>
                <a:ea typeface="Montserrat"/>
                <a:cs typeface="Montserrat"/>
                <a:sym typeface="Montserrat"/>
              </a:rPr>
              <a:t> (o el uso indebido) del sistema pueden clasificarse como </a:t>
            </a:r>
            <a:r>
              <a:rPr b="0" i="0" lang="en-US" sz="2500" u="none" cap="none" strike="noStrike">
                <a:solidFill>
                  <a:srgbClr val="F59F0A"/>
                </a:solidFill>
                <a:latin typeface="Montserrat"/>
                <a:ea typeface="Montserrat"/>
                <a:cs typeface="Montserrat"/>
                <a:sym typeface="Montserrat"/>
              </a:rPr>
              <a:t>intencionales </a:t>
            </a:r>
            <a:r>
              <a:rPr b="0" i="0" lang="en-US" sz="2500" u="none" cap="none" strike="noStrike">
                <a:solidFill>
                  <a:srgbClr val="FFFFFF"/>
                </a:solidFill>
                <a:latin typeface="Montserrat"/>
                <a:ea typeface="Montserrat"/>
                <a:cs typeface="Montserrat"/>
                <a:sym typeface="Montserrat"/>
              </a:rPr>
              <a:t>(maliciosas) o </a:t>
            </a:r>
            <a:r>
              <a:rPr b="0" i="0" lang="en-US" sz="2500" u="none" cap="none" strike="noStrike">
                <a:solidFill>
                  <a:srgbClr val="FF66C4"/>
                </a:solidFill>
                <a:latin typeface="Montserrat"/>
                <a:ea typeface="Montserrat"/>
                <a:cs typeface="Montserrat"/>
                <a:sym typeface="Montserrat"/>
              </a:rPr>
              <a:t>accidentales</a:t>
            </a:r>
            <a:r>
              <a:rPr b="0" i="0" lang="en-US" sz="2500" u="none" cap="none" strike="noStrike">
                <a:solidFill>
                  <a:srgbClr val="FFFFFF"/>
                </a:solidFill>
                <a:latin typeface="Montserrat"/>
                <a:ea typeface="Montserrat"/>
                <a:cs typeface="Montserrat"/>
                <a:sym typeface="Montserrat"/>
              </a:rPr>
              <a:t>. Es más fácil protegerse contra un mal uso accidental que contra un mal uso malicioso. En su mayor parte, los mecanismos de protección son el núcleo de la protección contra accidentes.</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Además, una </a:t>
            </a:r>
            <a:r>
              <a:rPr b="0" i="0" lang="en-US" sz="2500" u="none" cap="none" strike="noStrike">
                <a:solidFill>
                  <a:srgbClr val="5CD9C1"/>
                </a:solidFill>
                <a:latin typeface="Montserrat"/>
                <a:ea typeface="Montserrat"/>
                <a:cs typeface="Montserrat"/>
                <a:sym typeface="Montserrat"/>
              </a:rPr>
              <a:t>amenaza </a:t>
            </a:r>
            <a:r>
              <a:rPr b="0" i="0" lang="en-US" sz="2500" u="none" cap="none" strike="noStrike">
                <a:solidFill>
                  <a:srgbClr val="FFFFFF"/>
                </a:solidFill>
                <a:latin typeface="Montserrat"/>
                <a:ea typeface="Montserrat"/>
                <a:cs typeface="Montserrat"/>
                <a:sym typeface="Montserrat"/>
              </a:rPr>
              <a:t>es la posibilidad de que se produzca una violación de la seguridad, como el descubrimiento de una vulnerabilidad, mientras que un </a:t>
            </a:r>
            <a:r>
              <a:rPr b="0" i="0" lang="en-US" sz="2500" u="none" cap="none" strike="noStrike">
                <a:solidFill>
                  <a:srgbClr val="FF5757"/>
                </a:solidFill>
                <a:latin typeface="Montserrat"/>
                <a:ea typeface="Montserrat"/>
                <a:cs typeface="Montserrat"/>
                <a:sym typeface="Montserrat"/>
              </a:rPr>
              <a:t>ataque </a:t>
            </a:r>
            <a:r>
              <a:rPr b="0" i="0" lang="en-US" sz="2500" u="none" cap="none" strike="noStrike">
                <a:solidFill>
                  <a:srgbClr val="FFFFFF"/>
                </a:solidFill>
                <a:latin typeface="Montserrat"/>
                <a:ea typeface="Montserrat"/>
                <a:cs typeface="Montserrat"/>
                <a:sym typeface="Montserrat"/>
              </a:rPr>
              <a:t>es el intento de violar la seguridad.</a:t>
            </a:r>
            <a:endParaRPr/>
          </a:p>
        </p:txBody>
      </p:sp>
      <p:sp>
        <p:nvSpPr>
          <p:cNvPr id="381" name="Google Shape;381;p16"/>
          <p:cNvSpPr txBox="1"/>
          <p:nvPr/>
        </p:nvSpPr>
        <p:spPr>
          <a:xfrm>
            <a:off x="1933482" y="1150441"/>
            <a:ext cx="14421037" cy="87845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799" u="none" cap="none" strike="noStrike">
                <a:solidFill>
                  <a:srgbClr val="FFFFFF"/>
                </a:solidFill>
                <a:latin typeface="Arial"/>
                <a:ea typeface="Arial"/>
                <a:cs typeface="Arial"/>
                <a:sym typeface="Arial"/>
              </a:rPr>
              <a:t>VIOLACIONES DE SEGURIDAD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5" name="Shape 385"/>
        <p:cNvGrpSpPr/>
        <p:nvPr/>
      </p:nvGrpSpPr>
      <p:grpSpPr>
        <a:xfrm>
          <a:off x="0" y="0"/>
          <a:ext cx="0" cy="0"/>
          <a:chOff x="0" y="0"/>
          <a:chExt cx="0" cy="0"/>
        </a:xfrm>
      </p:grpSpPr>
      <p:grpSp>
        <p:nvGrpSpPr>
          <p:cNvPr id="386" name="Google Shape;386;p17"/>
          <p:cNvGrpSpPr/>
          <p:nvPr/>
        </p:nvGrpSpPr>
        <p:grpSpPr>
          <a:xfrm>
            <a:off x="1545470" y="956370"/>
            <a:ext cx="7390943" cy="2384117"/>
            <a:chOff x="0" y="-19050"/>
            <a:chExt cx="1946586" cy="627916"/>
          </a:xfrm>
        </p:grpSpPr>
        <p:sp>
          <p:nvSpPr>
            <p:cNvPr id="387" name="Google Shape;387;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17"/>
          <p:cNvGrpSpPr/>
          <p:nvPr/>
        </p:nvGrpSpPr>
        <p:grpSpPr>
          <a:xfrm>
            <a:off x="1545470" y="3743932"/>
            <a:ext cx="7390943" cy="2384117"/>
            <a:chOff x="0" y="-19050"/>
            <a:chExt cx="1946586" cy="627916"/>
          </a:xfrm>
        </p:grpSpPr>
        <p:sp>
          <p:nvSpPr>
            <p:cNvPr id="390" name="Google Shape;390;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17"/>
          <p:cNvGrpSpPr/>
          <p:nvPr/>
        </p:nvGrpSpPr>
        <p:grpSpPr>
          <a:xfrm>
            <a:off x="10194627" y="956370"/>
            <a:ext cx="7390943" cy="2384117"/>
            <a:chOff x="0" y="-19050"/>
            <a:chExt cx="1946586" cy="627916"/>
          </a:xfrm>
        </p:grpSpPr>
        <p:sp>
          <p:nvSpPr>
            <p:cNvPr id="393" name="Google Shape;393;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17"/>
          <p:cNvGrpSpPr/>
          <p:nvPr/>
        </p:nvGrpSpPr>
        <p:grpSpPr>
          <a:xfrm>
            <a:off x="10194627" y="3743932"/>
            <a:ext cx="7390943" cy="2384117"/>
            <a:chOff x="0" y="-19050"/>
            <a:chExt cx="1946586" cy="627916"/>
          </a:xfrm>
        </p:grpSpPr>
        <p:sp>
          <p:nvSpPr>
            <p:cNvPr id="396" name="Google Shape;396;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8" name="Google Shape;398;p17"/>
          <p:cNvGrpSpPr/>
          <p:nvPr/>
        </p:nvGrpSpPr>
        <p:grpSpPr>
          <a:xfrm>
            <a:off x="5448529" y="6703076"/>
            <a:ext cx="7390943" cy="2384117"/>
            <a:chOff x="0" y="-19050"/>
            <a:chExt cx="1946586" cy="627916"/>
          </a:xfrm>
        </p:grpSpPr>
        <p:sp>
          <p:nvSpPr>
            <p:cNvPr id="399" name="Google Shape;399;p1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1" name="Google Shape;401;p17"/>
          <p:cNvGrpSpPr/>
          <p:nvPr/>
        </p:nvGrpSpPr>
        <p:grpSpPr>
          <a:xfrm>
            <a:off x="702430" y="1341554"/>
            <a:ext cx="1686080" cy="1686080"/>
            <a:chOff x="0" y="0"/>
            <a:chExt cx="812800" cy="812800"/>
          </a:xfrm>
        </p:grpSpPr>
        <p:sp>
          <p:nvSpPr>
            <p:cNvPr id="402" name="Google Shape;40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17"/>
          <p:cNvGrpSpPr/>
          <p:nvPr/>
        </p:nvGrpSpPr>
        <p:grpSpPr>
          <a:xfrm>
            <a:off x="9351587" y="1341554"/>
            <a:ext cx="1686080" cy="1686080"/>
            <a:chOff x="0" y="0"/>
            <a:chExt cx="812800" cy="812800"/>
          </a:xfrm>
        </p:grpSpPr>
        <p:sp>
          <p:nvSpPr>
            <p:cNvPr id="405" name="Google Shape;40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17"/>
          <p:cNvGrpSpPr/>
          <p:nvPr/>
        </p:nvGrpSpPr>
        <p:grpSpPr>
          <a:xfrm>
            <a:off x="702430" y="4129353"/>
            <a:ext cx="1686080" cy="1686080"/>
            <a:chOff x="0" y="0"/>
            <a:chExt cx="812800" cy="812800"/>
          </a:xfrm>
        </p:grpSpPr>
        <p:sp>
          <p:nvSpPr>
            <p:cNvPr id="408" name="Google Shape;40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9F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17"/>
          <p:cNvGrpSpPr/>
          <p:nvPr/>
        </p:nvGrpSpPr>
        <p:grpSpPr>
          <a:xfrm>
            <a:off x="9351587" y="4003247"/>
            <a:ext cx="1686080" cy="1686080"/>
            <a:chOff x="0" y="0"/>
            <a:chExt cx="812800" cy="812800"/>
          </a:xfrm>
        </p:grpSpPr>
        <p:sp>
          <p:nvSpPr>
            <p:cNvPr id="411" name="Google Shape;41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17"/>
          <p:cNvGrpSpPr/>
          <p:nvPr/>
        </p:nvGrpSpPr>
        <p:grpSpPr>
          <a:xfrm>
            <a:off x="4605489" y="7088259"/>
            <a:ext cx="1686080" cy="1686080"/>
            <a:chOff x="0" y="0"/>
            <a:chExt cx="812800" cy="812800"/>
          </a:xfrm>
        </p:grpSpPr>
        <p:sp>
          <p:nvSpPr>
            <p:cNvPr id="414" name="Google Shape;41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6" name="Google Shape;416;p17"/>
          <p:cNvSpPr/>
          <p:nvPr/>
        </p:nvSpPr>
        <p:spPr>
          <a:xfrm>
            <a:off x="988443" y="1627567"/>
            <a:ext cx="1114053" cy="1114053"/>
          </a:xfrm>
          <a:custGeom>
            <a:rect b="b" l="l" r="r" t="t"/>
            <a:pathLst>
              <a:path extrusionOk="0" h="1114053" w="1114053">
                <a:moveTo>
                  <a:pt x="0" y="0"/>
                </a:moveTo>
                <a:lnTo>
                  <a:pt x="1114054" y="0"/>
                </a:lnTo>
                <a:lnTo>
                  <a:pt x="1114054" y="1114053"/>
                </a:lnTo>
                <a:lnTo>
                  <a:pt x="0" y="1114053"/>
                </a:lnTo>
                <a:lnTo>
                  <a:pt x="0" y="0"/>
                </a:lnTo>
                <a:close/>
              </a:path>
            </a:pathLst>
          </a:custGeom>
          <a:blipFill rotWithShape="1">
            <a:blip r:embed="rId3">
              <a:alphaModFix/>
            </a:blip>
            <a:stretch>
              <a:fillRect b="0" l="0" r="0" t="0"/>
            </a:stretch>
          </a:blipFill>
          <a:ln>
            <a:noFill/>
          </a:ln>
        </p:spPr>
      </p:sp>
      <p:sp>
        <p:nvSpPr>
          <p:cNvPr id="417" name="Google Shape;417;p17"/>
          <p:cNvSpPr/>
          <p:nvPr/>
        </p:nvSpPr>
        <p:spPr>
          <a:xfrm>
            <a:off x="9531549" y="1669050"/>
            <a:ext cx="1326157" cy="1031087"/>
          </a:xfrm>
          <a:custGeom>
            <a:rect b="b" l="l" r="r" t="t"/>
            <a:pathLst>
              <a:path extrusionOk="0" h="1031087" w="1326157">
                <a:moveTo>
                  <a:pt x="0" y="0"/>
                </a:moveTo>
                <a:lnTo>
                  <a:pt x="1326157" y="0"/>
                </a:lnTo>
                <a:lnTo>
                  <a:pt x="1326157" y="1031087"/>
                </a:lnTo>
                <a:lnTo>
                  <a:pt x="0" y="1031087"/>
                </a:lnTo>
                <a:lnTo>
                  <a:pt x="0" y="0"/>
                </a:lnTo>
                <a:close/>
              </a:path>
            </a:pathLst>
          </a:custGeom>
          <a:blipFill rotWithShape="1">
            <a:blip r:embed="rId4">
              <a:alphaModFix/>
            </a:blip>
            <a:stretch>
              <a:fillRect b="0" l="0" r="0" t="0"/>
            </a:stretch>
          </a:blipFill>
          <a:ln>
            <a:noFill/>
          </a:ln>
        </p:spPr>
      </p:sp>
      <p:sp>
        <p:nvSpPr>
          <p:cNvPr id="418" name="Google Shape;418;p17"/>
          <p:cNvSpPr/>
          <p:nvPr/>
        </p:nvSpPr>
        <p:spPr>
          <a:xfrm>
            <a:off x="988443" y="4440263"/>
            <a:ext cx="1032332" cy="1064260"/>
          </a:xfrm>
          <a:custGeom>
            <a:rect b="b" l="l" r="r" t="t"/>
            <a:pathLst>
              <a:path extrusionOk="0" h="1064260" w="1032332">
                <a:moveTo>
                  <a:pt x="0" y="0"/>
                </a:moveTo>
                <a:lnTo>
                  <a:pt x="1032333" y="0"/>
                </a:lnTo>
                <a:lnTo>
                  <a:pt x="1032333" y="1064260"/>
                </a:lnTo>
                <a:lnTo>
                  <a:pt x="0" y="1064260"/>
                </a:lnTo>
                <a:lnTo>
                  <a:pt x="0" y="0"/>
                </a:lnTo>
                <a:close/>
              </a:path>
            </a:pathLst>
          </a:custGeom>
          <a:blipFill rotWithShape="1">
            <a:blip r:embed="rId5">
              <a:alphaModFix/>
            </a:blip>
            <a:stretch>
              <a:fillRect b="0" l="0" r="0" t="0"/>
            </a:stretch>
          </a:blipFill>
          <a:ln>
            <a:noFill/>
          </a:ln>
        </p:spPr>
      </p:sp>
      <p:sp>
        <p:nvSpPr>
          <p:cNvPr id="419" name="Google Shape;419;p17"/>
          <p:cNvSpPr/>
          <p:nvPr/>
        </p:nvSpPr>
        <p:spPr>
          <a:xfrm>
            <a:off x="9637578" y="4289238"/>
            <a:ext cx="1114099" cy="1114099"/>
          </a:xfrm>
          <a:custGeom>
            <a:rect b="b" l="l" r="r" t="t"/>
            <a:pathLst>
              <a:path extrusionOk="0" h="1114099" w="1114099">
                <a:moveTo>
                  <a:pt x="0" y="0"/>
                </a:moveTo>
                <a:lnTo>
                  <a:pt x="1114099" y="0"/>
                </a:lnTo>
                <a:lnTo>
                  <a:pt x="1114099" y="1114098"/>
                </a:lnTo>
                <a:lnTo>
                  <a:pt x="0" y="1114098"/>
                </a:lnTo>
                <a:lnTo>
                  <a:pt x="0" y="0"/>
                </a:lnTo>
                <a:close/>
              </a:path>
            </a:pathLst>
          </a:custGeom>
          <a:blipFill rotWithShape="1">
            <a:blip r:embed="rId6">
              <a:alphaModFix/>
            </a:blip>
            <a:stretch>
              <a:fillRect b="0" l="0" r="0" t="0"/>
            </a:stretch>
          </a:blipFill>
          <a:ln>
            <a:noFill/>
          </a:ln>
        </p:spPr>
      </p:sp>
      <p:sp>
        <p:nvSpPr>
          <p:cNvPr id="420" name="Google Shape;420;p17"/>
          <p:cNvSpPr/>
          <p:nvPr/>
        </p:nvSpPr>
        <p:spPr>
          <a:xfrm>
            <a:off x="4843564" y="7383050"/>
            <a:ext cx="1209929" cy="1096499"/>
          </a:xfrm>
          <a:custGeom>
            <a:rect b="b" l="l" r="r" t="t"/>
            <a:pathLst>
              <a:path extrusionOk="0" h="1096499" w="1209929">
                <a:moveTo>
                  <a:pt x="0" y="0"/>
                </a:moveTo>
                <a:lnTo>
                  <a:pt x="1209929" y="0"/>
                </a:lnTo>
                <a:lnTo>
                  <a:pt x="1209929" y="1096499"/>
                </a:lnTo>
                <a:lnTo>
                  <a:pt x="0" y="1096499"/>
                </a:lnTo>
                <a:lnTo>
                  <a:pt x="0" y="0"/>
                </a:lnTo>
                <a:close/>
              </a:path>
            </a:pathLst>
          </a:custGeom>
          <a:blipFill rotWithShape="1">
            <a:blip r:embed="rId7">
              <a:alphaModFix/>
            </a:blip>
            <a:stretch>
              <a:fillRect b="0" l="0" r="0" t="0"/>
            </a:stretch>
          </a:blipFill>
          <a:ln>
            <a:noFill/>
          </a:ln>
        </p:spPr>
      </p:sp>
      <p:sp>
        <p:nvSpPr>
          <p:cNvPr id="421" name="Google Shape;421;p17"/>
          <p:cNvSpPr txBox="1"/>
          <p:nvPr/>
        </p:nvSpPr>
        <p:spPr>
          <a:xfrm>
            <a:off x="2673733" y="1250032"/>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Violación de la confidencialidad</a:t>
            </a:r>
            <a:endParaRPr/>
          </a:p>
        </p:txBody>
      </p:sp>
      <p:sp>
        <p:nvSpPr>
          <p:cNvPr id="422" name="Google Shape;422;p17"/>
          <p:cNvSpPr txBox="1"/>
          <p:nvPr/>
        </p:nvSpPr>
        <p:spPr>
          <a:xfrm>
            <a:off x="2673733" y="1711995"/>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Implica la lectura no autorizada de datos (o robo de información). Normalmente, el objetivo de un intruso es violar la confidencialidad. La captura de datos secretos de un sistema puede resultar directamente en dinero para el intruso.</a:t>
            </a:r>
            <a:endParaRPr/>
          </a:p>
        </p:txBody>
      </p:sp>
      <p:sp>
        <p:nvSpPr>
          <p:cNvPr id="423" name="Google Shape;423;p17"/>
          <p:cNvSpPr txBox="1"/>
          <p:nvPr/>
        </p:nvSpPr>
        <p:spPr>
          <a:xfrm>
            <a:off x="11323417" y="1250032"/>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Violación de la integridad</a:t>
            </a:r>
            <a:endParaRPr/>
          </a:p>
        </p:txBody>
      </p:sp>
      <p:sp>
        <p:nvSpPr>
          <p:cNvPr id="424" name="Google Shape;424;p17"/>
          <p:cNvSpPr txBox="1"/>
          <p:nvPr/>
        </p:nvSpPr>
        <p:spPr>
          <a:xfrm>
            <a:off x="11323417" y="1711995"/>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Implica la modificación no autorizada de datos. Tales ataques pueden, por ejemplo, dar como resultado la transferencia de responsabilidad a una parte inocente o la modificación del código fuente de una aplicación comercial importante.</a:t>
            </a:r>
            <a:endParaRPr/>
          </a:p>
        </p:txBody>
      </p:sp>
      <p:sp>
        <p:nvSpPr>
          <p:cNvPr id="425" name="Google Shape;425;p17"/>
          <p:cNvSpPr txBox="1"/>
          <p:nvPr/>
        </p:nvSpPr>
        <p:spPr>
          <a:xfrm>
            <a:off x="2632436" y="4037594"/>
            <a:ext cx="5632185"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Incumplimiento de disponibilidad</a:t>
            </a:r>
            <a:endParaRPr/>
          </a:p>
        </p:txBody>
      </p:sp>
      <p:sp>
        <p:nvSpPr>
          <p:cNvPr id="426" name="Google Shape;426;p17"/>
          <p:cNvSpPr txBox="1"/>
          <p:nvPr/>
        </p:nvSpPr>
        <p:spPr>
          <a:xfrm>
            <a:off x="2632436" y="4499557"/>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Esta infracción implica la destrucción no autorizada de datos. Algunos crackers prefieren causar estragos y ganar estatus o derechos de fanfarronear que ganar dinero financieramente. La desfiguración de un sitio web es un ejemplo común de este tipo de violación de seguridad.</a:t>
            </a:r>
            <a:endParaRPr/>
          </a:p>
        </p:txBody>
      </p:sp>
      <p:sp>
        <p:nvSpPr>
          <p:cNvPr id="427" name="Google Shape;427;p17"/>
          <p:cNvSpPr txBox="1"/>
          <p:nvPr/>
        </p:nvSpPr>
        <p:spPr>
          <a:xfrm>
            <a:off x="11285317" y="3993669"/>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Robo de servicio</a:t>
            </a:r>
            <a:endParaRPr/>
          </a:p>
        </p:txBody>
      </p:sp>
      <p:sp>
        <p:nvSpPr>
          <p:cNvPr id="428" name="Google Shape;428;p17"/>
          <p:cNvSpPr txBox="1"/>
          <p:nvPr/>
        </p:nvSpPr>
        <p:spPr>
          <a:xfrm>
            <a:off x="11285317" y="4455632"/>
            <a:ext cx="5632185" cy="109283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Esta infracción implica el uso no autorizado de recursos. Por ejemplo, un intruso (o programa de intrusión) puede instalar un demonio en un sistema que actúa como servidor de archivos.</a:t>
            </a:r>
            <a:endParaRPr/>
          </a:p>
        </p:txBody>
      </p:sp>
      <p:sp>
        <p:nvSpPr>
          <p:cNvPr id="429" name="Google Shape;429;p17"/>
          <p:cNvSpPr txBox="1"/>
          <p:nvPr/>
        </p:nvSpPr>
        <p:spPr>
          <a:xfrm>
            <a:off x="6535495" y="6996738"/>
            <a:ext cx="4390957"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ExtraBold"/>
                <a:ea typeface="Open Sans ExtraBold"/>
                <a:cs typeface="Open Sans ExtraBold"/>
                <a:sym typeface="Open Sans ExtraBold"/>
              </a:rPr>
              <a:t>Negación de servicio</a:t>
            </a:r>
            <a:endParaRPr/>
          </a:p>
        </p:txBody>
      </p:sp>
      <p:sp>
        <p:nvSpPr>
          <p:cNvPr id="430" name="Google Shape;430;p17"/>
          <p:cNvSpPr txBox="1"/>
          <p:nvPr/>
        </p:nvSpPr>
        <p:spPr>
          <a:xfrm>
            <a:off x="6535495" y="7458701"/>
            <a:ext cx="5632185"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Esta infracción implica impedir el uso legítimo del sistema. Los ataques de denegación de servicio, o DOS, a veces son accidentales. El gusano de Internet original se convirtió en un ataque de DOS cuando un error no logró retrasar su rápida propagación.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34" name="Shape 434"/>
        <p:cNvGrpSpPr/>
        <p:nvPr/>
      </p:nvGrpSpPr>
      <p:grpSpPr>
        <a:xfrm>
          <a:off x="0" y="0"/>
          <a:ext cx="0" cy="0"/>
          <a:chOff x="0" y="0"/>
          <a:chExt cx="0" cy="0"/>
        </a:xfrm>
      </p:grpSpPr>
      <p:sp>
        <p:nvSpPr>
          <p:cNvPr id="435" name="Google Shape;435;p18"/>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36" name="Google Shape;436;p18"/>
          <p:cNvGrpSpPr/>
          <p:nvPr/>
        </p:nvGrpSpPr>
        <p:grpSpPr>
          <a:xfrm>
            <a:off x="1150709" y="3289547"/>
            <a:ext cx="7548563" cy="5968753"/>
            <a:chOff x="0" y="-28575"/>
            <a:chExt cx="1988099" cy="1572017"/>
          </a:xfrm>
        </p:grpSpPr>
        <p:sp>
          <p:nvSpPr>
            <p:cNvPr id="437" name="Google Shape;437;p18"/>
            <p:cNvSpPr/>
            <p:nvPr/>
          </p:nvSpPr>
          <p:spPr>
            <a:xfrm>
              <a:off x="0" y="0"/>
              <a:ext cx="1988099" cy="1543442"/>
            </a:xfrm>
            <a:custGeom>
              <a:rect b="b" l="l" r="r" t="t"/>
              <a:pathLst>
                <a:path extrusionOk="0" h="1543442" w="1988099">
                  <a:moveTo>
                    <a:pt x="52306" y="0"/>
                  </a:moveTo>
                  <a:lnTo>
                    <a:pt x="1935793" y="0"/>
                  </a:lnTo>
                  <a:cubicBezTo>
                    <a:pt x="1964681" y="0"/>
                    <a:pt x="1988099" y="23418"/>
                    <a:pt x="1988099" y="52306"/>
                  </a:cubicBezTo>
                  <a:lnTo>
                    <a:pt x="1988099" y="1491136"/>
                  </a:lnTo>
                  <a:cubicBezTo>
                    <a:pt x="1988099" y="1520024"/>
                    <a:pt x="1964681" y="1543442"/>
                    <a:pt x="1935793" y="1543442"/>
                  </a:cubicBezTo>
                  <a:lnTo>
                    <a:pt x="52306" y="1543442"/>
                  </a:lnTo>
                  <a:cubicBezTo>
                    <a:pt x="23418" y="1543442"/>
                    <a:pt x="0" y="1520024"/>
                    <a:pt x="0" y="1491136"/>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txBox="1"/>
            <p:nvPr/>
          </p:nvSpPr>
          <p:spPr>
            <a:xfrm>
              <a:off x="0" y="-28575"/>
              <a:ext cx="1988099" cy="157201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18"/>
          <p:cNvGrpSpPr/>
          <p:nvPr/>
        </p:nvGrpSpPr>
        <p:grpSpPr>
          <a:xfrm>
            <a:off x="9024421" y="920204"/>
            <a:ext cx="8112870" cy="7029382"/>
            <a:chOff x="0" y="-28575"/>
            <a:chExt cx="2136723" cy="1851360"/>
          </a:xfrm>
        </p:grpSpPr>
        <p:sp>
          <p:nvSpPr>
            <p:cNvPr id="440" name="Google Shape;440;p18"/>
            <p:cNvSpPr/>
            <p:nvPr/>
          </p:nvSpPr>
          <p:spPr>
            <a:xfrm>
              <a:off x="0" y="0"/>
              <a:ext cx="2136723" cy="1822785"/>
            </a:xfrm>
            <a:custGeom>
              <a:rect b="b" l="l" r="r" t="t"/>
              <a:pathLst>
                <a:path extrusionOk="0" h="1822785" w="2136723">
                  <a:moveTo>
                    <a:pt x="48668" y="0"/>
                  </a:moveTo>
                  <a:lnTo>
                    <a:pt x="2088055" y="0"/>
                  </a:lnTo>
                  <a:cubicBezTo>
                    <a:pt x="2100962" y="0"/>
                    <a:pt x="2113341" y="5128"/>
                    <a:pt x="2122468" y="14255"/>
                  </a:cubicBezTo>
                  <a:cubicBezTo>
                    <a:pt x="2131595" y="23382"/>
                    <a:pt x="2136723" y="35761"/>
                    <a:pt x="2136723" y="48668"/>
                  </a:cubicBezTo>
                  <a:lnTo>
                    <a:pt x="2136723" y="1774117"/>
                  </a:lnTo>
                  <a:cubicBezTo>
                    <a:pt x="2136723" y="1800995"/>
                    <a:pt x="2114934" y="1822785"/>
                    <a:pt x="2088055" y="1822785"/>
                  </a:cubicBezTo>
                  <a:lnTo>
                    <a:pt x="48668" y="1822785"/>
                  </a:lnTo>
                  <a:cubicBezTo>
                    <a:pt x="21789" y="1822785"/>
                    <a:pt x="0" y="1800995"/>
                    <a:pt x="0" y="1774117"/>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8"/>
            <p:cNvSpPr txBox="1"/>
            <p:nvPr/>
          </p:nvSpPr>
          <p:spPr>
            <a:xfrm>
              <a:off x="0" y="-28575"/>
              <a:ext cx="2136723" cy="185136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2" name="Google Shape;442;p18"/>
          <p:cNvSpPr/>
          <p:nvPr/>
        </p:nvSpPr>
        <p:spPr>
          <a:xfrm>
            <a:off x="1739100" y="3936108"/>
            <a:ext cx="6371781" cy="4784128"/>
          </a:xfrm>
          <a:custGeom>
            <a:rect b="b" l="l" r="r" t="t"/>
            <a:pathLst>
              <a:path extrusionOk="0" h="4784128" w="6371781">
                <a:moveTo>
                  <a:pt x="0" y="0"/>
                </a:moveTo>
                <a:lnTo>
                  <a:pt x="6371781" y="0"/>
                </a:lnTo>
                <a:lnTo>
                  <a:pt x="6371781" y="4784127"/>
                </a:lnTo>
                <a:lnTo>
                  <a:pt x="0" y="4784127"/>
                </a:lnTo>
                <a:lnTo>
                  <a:pt x="0" y="0"/>
                </a:lnTo>
                <a:close/>
              </a:path>
            </a:pathLst>
          </a:custGeom>
          <a:blipFill rotWithShape="1">
            <a:blip r:embed="rId4">
              <a:alphaModFix/>
            </a:blip>
            <a:stretch>
              <a:fillRect b="0" l="0" r="0" t="0"/>
            </a:stretch>
          </a:blipFill>
          <a:ln>
            <a:noFill/>
          </a:ln>
        </p:spPr>
      </p:sp>
      <p:sp>
        <p:nvSpPr>
          <p:cNvPr id="443" name="Google Shape;443;p18"/>
          <p:cNvSpPr/>
          <p:nvPr/>
        </p:nvSpPr>
        <p:spPr>
          <a:xfrm>
            <a:off x="5990507" y="1253423"/>
            <a:ext cx="1887295" cy="1887295"/>
          </a:xfrm>
          <a:custGeom>
            <a:rect b="b" l="l" r="r" t="t"/>
            <a:pathLst>
              <a:path extrusionOk="0" h="1887295" w="1887295">
                <a:moveTo>
                  <a:pt x="0" y="0"/>
                </a:moveTo>
                <a:lnTo>
                  <a:pt x="1887295" y="0"/>
                </a:lnTo>
                <a:lnTo>
                  <a:pt x="1887295" y="1887294"/>
                </a:lnTo>
                <a:lnTo>
                  <a:pt x="0" y="1887294"/>
                </a:lnTo>
                <a:lnTo>
                  <a:pt x="0" y="0"/>
                </a:lnTo>
                <a:close/>
              </a:path>
            </a:pathLst>
          </a:custGeom>
          <a:blipFill rotWithShape="1">
            <a:blip r:embed="rId5">
              <a:alphaModFix/>
            </a:blip>
            <a:stretch>
              <a:fillRect b="0" l="0" r="0" t="0"/>
            </a:stretch>
          </a:blipFill>
          <a:ln>
            <a:noFill/>
          </a:ln>
        </p:spPr>
      </p:sp>
      <p:sp>
        <p:nvSpPr>
          <p:cNvPr id="444" name="Google Shape;444;p18"/>
          <p:cNvSpPr txBox="1"/>
          <p:nvPr/>
        </p:nvSpPr>
        <p:spPr>
          <a:xfrm>
            <a:off x="9574841" y="1486228"/>
            <a:ext cx="7012031" cy="59867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Los atacantes utilizan varios métodos estándar en sus intentos de violar la seguridad.</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El más común es el </a:t>
            </a:r>
            <a:r>
              <a:rPr b="0" i="0" lang="en-US" sz="2599" u="none" cap="none" strike="noStrike">
                <a:solidFill>
                  <a:srgbClr val="5CD9C1"/>
                </a:solidFill>
                <a:latin typeface="Montserrat"/>
                <a:ea typeface="Montserrat"/>
                <a:cs typeface="Montserrat"/>
                <a:sym typeface="Montserrat"/>
              </a:rPr>
              <a:t>enmascaramiento</a:t>
            </a:r>
            <a:r>
              <a:rPr b="0" i="0" lang="en-US" sz="2599" u="none" cap="none" strike="noStrike">
                <a:solidFill>
                  <a:srgbClr val="FFFFFF"/>
                </a:solidFill>
                <a:latin typeface="Montserrat"/>
                <a:ea typeface="Montserrat"/>
                <a:cs typeface="Montserrat"/>
                <a:sym typeface="Montserrat"/>
              </a:rPr>
              <a:t>, en el que un participante en una comunicación se hace pasar por otra persona (otro host u otra persona). Al enmascararse, los atacantes violan la autenticación, la exactitud de la identificación, luego pueden aumentar sus privilegios, obteniendo asi acceso al que normalmente no se les permitiría.</a:t>
            </a:r>
            <a:endParaRPr/>
          </a:p>
        </p:txBody>
      </p:sp>
      <p:sp>
        <p:nvSpPr>
          <p:cNvPr id="445" name="Google Shape;445;p18"/>
          <p:cNvSpPr txBox="1"/>
          <p:nvPr/>
        </p:nvSpPr>
        <p:spPr>
          <a:xfrm>
            <a:off x="1865937" y="1343376"/>
            <a:ext cx="6118108" cy="1707388"/>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599" u="none" cap="none" strike="noStrike">
                <a:solidFill>
                  <a:srgbClr val="FFFFFF"/>
                </a:solidFill>
                <a:latin typeface="Arial"/>
                <a:ea typeface="Arial"/>
                <a:cs typeface="Arial"/>
                <a:sym typeface="Arial"/>
              </a:rPr>
              <a:t>TIPOS DE ATAQUES</a:t>
            </a:r>
            <a:endParaRPr/>
          </a:p>
        </p:txBody>
      </p:sp>
      <p:grpSp>
        <p:nvGrpSpPr>
          <p:cNvPr id="446" name="Google Shape;446;p18"/>
          <p:cNvGrpSpPr/>
          <p:nvPr/>
        </p:nvGrpSpPr>
        <p:grpSpPr>
          <a:xfrm>
            <a:off x="9024421" y="8026828"/>
            <a:ext cx="8112870" cy="1231472"/>
            <a:chOff x="0" y="-28575"/>
            <a:chExt cx="2136723" cy="324338"/>
          </a:xfrm>
        </p:grpSpPr>
        <p:sp>
          <p:nvSpPr>
            <p:cNvPr id="447" name="Google Shape;447;p18"/>
            <p:cNvSpPr/>
            <p:nvPr/>
          </p:nvSpPr>
          <p:spPr>
            <a:xfrm>
              <a:off x="0" y="0"/>
              <a:ext cx="2136723" cy="295763"/>
            </a:xfrm>
            <a:custGeom>
              <a:rect b="b" l="l" r="r" t="t"/>
              <a:pathLst>
                <a:path extrusionOk="0" h="295763" w="2136723">
                  <a:moveTo>
                    <a:pt x="48668" y="0"/>
                  </a:moveTo>
                  <a:lnTo>
                    <a:pt x="2088055" y="0"/>
                  </a:lnTo>
                  <a:cubicBezTo>
                    <a:pt x="2100962" y="0"/>
                    <a:pt x="2113341" y="5128"/>
                    <a:pt x="2122468" y="14255"/>
                  </a:cubicBezTo>
                  <a:cubicBezTo>
                    <a:pt x="2131595" y="23382"/>
                    <a:pt x="2136723" y="35761"/>
                    <a:pt x="2136723" y="48668"/>
                  </a:cubicBezTo>
                  <a:lnTo>
                    <a:pt x="2136723" y="247095"/>
                  </a:lnTo>
                  <a:cubicBezTo>
                    <a:pt x="2136723" y="273974"/>
                    <a:pt x="2114934" y="295763"/>
                    <a:pt x="2088055" y="295763"/>
                  </a:cubicBezTo>
                  <a:lnTo>
                    <a:pt x="48668" y="295763"/>
                  </a:lnTo>
                  <a:cubicBezTo>
                    <a:pt x="21789" y="295763"/>
                    <a:pt x="0" y="273974"/>
                    <a:pt x="0" y="247095"/>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
            <p:cNvSpPr txBox="1"/>
            <p:nvPr/>
          </p:nvSpPr>
          <p:spPr>
            <a:xfrm>
              <a:off x="0" y="-28575"/>
              <a:ext cx="2136723" cy="3243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2" name="Shape 452"/>
        <p:cNvGrpSpPr/>
        <p:nvPr/>
      </p:nvGrpSpPr>
      <p:grpSpPr>
        <a:xfrm>
          <a:off x="0" y="0"/>
          <a:ext cx="0" cy="0"/>
          <a:chOff x="0" y="0"/>
          <a:chExt cx="0" cy="0"/>
        </a:xfrm>
      </p:grpSpPr>
      <p:sp>
        <p:nvSpPr>
          <p:cNvPr id="453" name="Google Shape;453;p1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54" name="Google Shape;454;p19"/>
          <p:cNvGrpSpPr/>
          <p:nvPr/>
        </p:nvGrpSpPr>
        <p:grpSpPr>
          <a:xfrm>
            <a:off x="1028700" y="2884166"/>
            <a:ext cx="8621795" cy="6466330"/>
            <a:chOff x="0" y="-28575"/>
            <a:chExt cx="2270761" cy="1703066"/>
          </a:xfrm>
        </p:grpSpPr>
        <p:sp>
          <p:nvSpPr>
            <p:cNvPr id="455" name="Google Shape;455;p19"/>
            <p:cNvSpPr/>
            <p:nvPr/>
          </p:nvSpPr>
          <p:spPr>
            <a:xfrm>
              <a:off x="0" y="0"/>
              <a:ext cx="2270761" cy="1674491"/>
            </a:xfrm>
            <a:custGeom>
              <a:rect b="b" l="l" r="r" t="t"/>
              <a:pathLst>
                <a:path extrusionOk="0" h="1674491" w="2270761">
                  <a:moveTo>
                    <a:pt x="45795" y="0"/>
                  </a:moveTo>
                  <a:lnTo>
                    <a:pt x="2224966" y="0"/>
                  </a:lnTo>
                  <a:cubicBezTo>
                    <a:pt x="2237111" y="0"/>
                    <a:pt x="2248759" y="4825"/>
                    <a:pt x="2257348" y="13413"/>
                  </a:cubicBezTo>
                  <a:cubicBezTo>
                    <a:pt x="2265936" y="22001"/>
                    <a:pt x="2270761" y="33650"/>
                    <a:pt x="2270761" y="45795"/>
                  </a:cubicBezTo>
                  <a:lnTo>
                    <a:pt x="2270761" y="1628696"/>
                  </a:lnTo>
                  <a:cubicBezTo>
                    <a:pt x="2270761" y="1640842"/>
                    <a:pt x="2265936" y="1652490"/>
                    <a:pt x="2257348" y="1661078"/>
                  </a:cubicBezTo>
                  <a:cubicBezTo>
                    <a:pt x="2248759" y="1669666"/>
                    <a:pt x="2237111" y="1674491"/>
                    <a:pt x="2224966" y="1674491"/>
                  </a:cubicBezTo>
                  <a:lnTo>
                    <a:pt x="45795" y="1674491"/>
                  </a:lnTo>
                  <a:cubicBezTo>
                    <a:pt x="33650" y="1674491"/>
                    <a:pt x="22001" y="1669666"/>
                    <a:pt x="13413" y="1661078"/>
                  </a:cubicBezTo>
                  <a:cubicBezTo>
                    <a:pt x="4825" y="1652490"/>
                    <a:pt x="0" y="1640842"/>
                    <a:pt x="0" y="1628696"/>
                  </a:cubicBezTo>
                  <a:lnTo>
                    <a:pt x="0" y="45795"/>
                  </a:lnTo>
                  <a:cubicBezTo>
                    <a:pt x="0" y="33650"/>
                    <a:pt x="4825" y="22001"/>
                    <a:pt x="13413" y="13413"/>
                  </a:cubicBezTo>
                  <a:cubicBezTo>
                    <a:pt x="22001" y="4825"/>
                    <a:pt x="33650" y="0"/>
                    <a:pt x="4579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txBox="1"/>
            <p:nvPr/>
          </p:nvSpPr>
          <p:spPr>
            <a:xfrm>
              <a:off x="0" y="-28575"/>
              <a:ext cx="2270761" cy="170306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7" name="Google Shape;457;p19"/>
          <p:cNvGrpSpPr/>
          <p:nvPr/>
        </p:nvGrpSpPr>
        <p:grpSpPr>
          <a:xfrm>
            <a:off x="9946443" y="2884166"/>
            <a:ext cx="7312857" cy="4746740"/>
            <a:chOff x="0" y="-28575"/>
            <a:chExt cx="1926020" cy="1250170"/>
          </a:xfrm>
        </p:grpSpPr>
        <p:sp>
          <p:nvSpPr>
            <p:cNvPr id="458" name="Google Shape;458;p19"/>
            <p:cNvSpPr/>
            <p:nvPr/>
          </p:nvSpPr>
          <p:spPr>
            <a:xfrm>
              <a:off x="0" y="0"/>
              <a:ext cx="1926020" cy="1221595"/>
            </a:xfrm>
            <a:custGeom>
              <a:rect b="b" l="l" r="r" t="t"/>
              <a:pathLst>
                <a:path extrusionOk="0" h="1221595" w="1926020">
                  <a:moveTo>
                    <a:pt x="53992" y="0"/>
                  </a:moveTo>
                  <a:lnTo>
                    <a:pt x="1872028" y="0"/>
                  </a:lnTo>
                  <a:cubicBezTo>
                    <a:pt x="1886347" y="0"/>
                    <a:pt x="1900080" y="5688"/>
                    <a:pt x="1910206" y="15814"/>
                  </a:cubicBezTo>
                  <a:cubicBezTo>
                    <a:pt x="1920331" y="25939"/>
                    <a:pt x="1926020" y="39673"/>
                    <a:pt x="1926020" y="53992"/>
                  </a:cubicBezTo>
                  <a:lnTo>
                    <a:pt x="1926020" y="1167603"/>
                  </a:lnTo>
                  <a:cubicBezTo>
                    <a:pt x="1926020" y="1197422"/>
                    <a:pt x="1901847" y="1221595"/>
                    <a:pt x="1872028" y="1221595"/>
                  </a:cubicBezTo>
                  <a:lnTo>
                    <a:pt x="53992" y="1221595"/>
                  </a:lnTo>
                  <a:cubicBezTo>
                    <a:pt x="39673" y="1221595"/>
                    <a:pt x="25939" y="1215907"/>
                    <a:pt x="15814" y="1205781"/>
                  </a:cubicBezTo>
                  <a:cubicBezTo>
                    <a:pt x="5688" y="1195656"/>
                    <a:pt x="0" y="1181923"/>
                    <a:pt x="0" y="1167603"/>
                  </a:cubicBezTo>
                  <a:lnTo>
                    <a:pt x="0" y="53992"/>
                  </a:lnTo>
                  <a:cubicBezTo>
                    <a:pt x="0" y="39673"/>
                    <a:pt x="5688" y="25939"/>
                    <a:pt x="15814" y="15814"/>
                  </a:cubicBezTo>
                  <a:cubicBezTo>
                    <a:pt x="25939" y="5688"/>
                    <a:pt x="39673" y="0"/>
                    <a:pt x="5399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txBox="1"/>
            <p:nvPr/>
          </p:nvSpPr>
          <p:spPr>
            <a:xfrm>
              <a:off x="0" y="-28575"/>
              <a:ext cx="1926020" cy="12501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0" name="Google Shape;460;p19"/>
          <p:cNvSpPr/>
          <p:nvPr/>
        </p:nvSpPr>
        <p:spPr>
          <a:xfrm>
            <a:off x="10293798" y="3402027"/>
            <a:ext cx="6618148" cy="3855983"/>
          </a:xfrm>
          <a:custGeom>
            <a:rect b="b" l="l" r="r" t="t"/>
            <a:pathLst>
              <a:path extrusionOk="0" h="3855983" w="6618148">
                <a:moveTo>
                  <a:pt x="0" y="0"/>
                </a:moveTo>
                <a:lnTo>
                  <a:pt x="6618147" y="0"/>
                </a:lnTo>
                <a:lnTo>
                  <a:pt x="6618147" y="3855983"/>
                </a:lnTo>
                <a:lnTo>
                  <a:pt x="0" y="3855983"/>
                </a:lnTo>
                <a:lnTo>
                  <a:pt x="0" y="0"/>
                </a:lnTo>
                <a:close/>
              </a:path>
            </a:pathLst>
          </a:custGeom>
          <a:blipFill rotWithShape="1">
            <a:blip r:embed="rId4">
              <a:alphaModFix/>
            </a:blip>
            <a:stretch>
              <a:fillRect b="0" l="0" r="0" t="0"/>
            </a:stretch>
          </a:blipFill>
          <a:ln>
            <a:noFill/>
          </a:ln>
        </p:spPr>
      </p:sp>
      <p:sp>
        <p:nvSpPr>
          <p:cNvPr id="461" name="Google Shape;461;p19"/>
          <p:cNvSpPr txBox="1"/>
          <p:nvPr/>
        </p:nvSpPr>
        <p:spPr>
          <a:xfrm>
            <a:off x="1945756" y="926979"/>
            <a:ext cx="14396488" cy="166001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ATAQUE DE REPETICIÓN </a:t>
            </a:r>
            <a:endParaRPr/>
          </a:p>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(REPLAY ATTACK)</a:t>
            </a:r>
            <a:endParaRPr/>
          </a:p>
        </p:txBody>
      </p:sp>
      <p:sp>
        <p:nvSpPr>
          <p:cNvPr id="462" name="Google Shape;462;p19"/>
          <p:cNvSpPr txBox="1"/>
          <p:nvPr/>
        </p:nvSpPr>
        <p:spPr>
          <a:xfrm>
            <a:off x="1398673" y="3382977"/>
            <a:ext cx="7881849"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Consiste en la repetición maliciosa o fraudulenta de una transmisión de datos válida. A veces, la repetición comprende todo el ataque, por ejemplo, en la repetición de una solicitud de transferencia de dinero. Pero frecuentemente esto se hace junto con la modificación del mensaje, nuevamente para aumentar los privilegios. Considere el daño que se podría causar si en una solicitud de autenticación se reemplazara la información de un usuario legítimo por la de un usuario no autorizado.</a:t>
            </a:r>
            <a:endParaRPr/>
          </a:p>
        </p:txBody>
      </p:sp>
      <p:grpSp>
        <p:nvGrpSpPr>
          <p:cNvPr id="463" name="Google Shape;463;p19"/>
          <p:cNvGrpSpPr/>
          <p:nvPr/>
        </p:nvGrpSpPr>
        <p:grpSpPr>
          <a:xfrm>
            <a:off x="9946443" y="7789111"/>
            <a:ext cx="7312857" cy="1561386"/>
            <a:chOff x="0" y="-28575"/>
            <a:chExt cx="1926020" cy="411229"/>
          </a:xfrm>
        </p:grpSpPr>
        <p:sp>
          <p:nvSpPr>
            <p:cNvPr id="464" name="Google Shape;464;p19"/>
            <p:cNvSpPr/>
            <p:nvPr/>
          </p:nvSpPr>
          <p:spPr>
            <a:xfrm>
              <a:off x="0" y="0"/>
              <a:ext cx="1926020" cy="382654"/>
            </a:xfrm>
            <a:custGeom>
              <a:rect b="b" l="l" r="r" t="t"/>
              <a:pathLst>
                <a:path extrusionOk="0" h="382654" w="1926020">
                  <a:moveTo>
                    <a:pt x="53992" y="0"/>
                  </a:moveTo>
                  <a:lnTo>
                    <a:pt x="1872028" y="0"/>
                  </a:lnTo>
                  <a:cubicBezTo>
                    <a:pt x="1886347" y="0"/>
                    <a:pt x="1900080" y="5688"/>
                    <a:pt x="1910206" y="15814"/>
                  </a:cubicBezTo>
                  <a:cubicBezTo>
                    <a:pt x="1920331" y="25939"/>
                    <a:pt x="1926020" y="39673"/>
                    <a:pt x="1926020" y="53992"/>
                  </a:cubicBezTo>
                  <a:lnTo>
                    <a:pt x="1926020" y="328662"/>
                  </a:lnTo>
                  <a:cubicBezTo>
                    <a:pt x="1926020" y="342981"/>
                    <a:pt x="1920331" y="356715"/>
                    <a:pt x="1910206" y="366840"/>
                  </a:cubicBezTo>
                  <a:cubicBezTo>
                    <a:pt x="1900080" y="376966"/>
                    <a:pt x="1886347" y="382654"/>
                    <a:pt x="1872028" y="382654"/>
                  </a:cubicBezTo>
                  <a:lnTo>
                    <a:pt x="53992" y="382654"/>
                  </a:lnTo>
                  <a:cubicBezTo>
                    <a:pt x="39673" y="382654"/>
                    <a:pt x="25939" y="376966"/>
                    <a:pt x="15814" y="366840"/>
                  </a:cubicBezTo>
                  <a:cubicBezTo>
                    <a:pt x="5688" y="356715"/>
                    <a:pt x="0" y="342981"/>
                    <a:pt x="0" y="328662"/>
                  </a:cubicBezTo>
                  <a:lnTo>
                    <a:pt x="0" y="53992"/>
                  </a:lnTo>
                  <a:cubicBezTo>
                    <a:pt x="0" y="39673"/>
                    <a:pt x="5688" y="25939"/>
                    <a:pt x="15814" y="15814"/>
                  </a:cubicBezTo>
                  <a:cubicBezTo>
                    <a:pt x="25939" y="5688"/>
                    <a:pt x="39673" y="0"/>
                    <a:pt x="5399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txBox="1"/>
            <p:nvPr/>
          </p:nvSpPr>
          <p:spPr>
            <a:xfrm>
              <a:off x="0" y="-28575"/>
              <a:ext cx="1926020" cy="41122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69" name="Shape 469"/>
        <p:cNvGrpSpPr/>
        <p:nvPr/>
      </p:nvGrpSpPr>
      <p:grpSpPr>
        <a:xfrm>
          <a:off x="0" y="0"/>
          <a:ext cx="0" cy="0"/>
          <a:chOff x="0" y="0"/>
          <a:chExt cx="0" cy="0"/>
        </a:xfrm>
      </p:grpSpPr>
      <p:sp>
        <p:nvSpPr>
          <p:cNvPr id="470" name="Google Shape;470;p20"/>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71" name="Google Shape;471;p20"/>
          <p:cNvGrpSpPr/>
          <p:nvPr/>
        </p:nvGrpSpPr>
        <p:grpSpPr>
          <a:xfrm>
            <a:off x="1028700" y="2884166"/>
            <a:ext cx="6110890" cy="6466330"/>
            <a:chOff x="0" y="-28575"/>
            <a:chExt cx="1609452" cy="1703066"/>
          </a:xfrm>
        </p:grpSpPr>
        <p:sp>
          <p:nvSpPr>
            <p:cNvPr id="472" name="Google Shape;472;p20"/>
            <p:cNvSpPr/>
            <p:nvPr/>
          </p:nvSpPr>
          <p:spPr>
            <a:xfrm>
              <a:off x="0" y="0"/>
              <a:ext cx="1609452" cy="1674491"/>
            </a:xfrm>
            <a:custGeom>
              <a:rect b="b" l="l" r="r" t="t"/>
              <a:pathLst>
                <a:path extrusionOk="0" h="1674491" w="1609452">
                  <a:moveTo>
                    <a:pt x="64612" y="0"/>
                  </a:moveTo>
                  <a:lnTo>
                    <a:pt x="1544840" y="0"/>
                  </a:lnTo>
                  <a:cubicBezTo>
                    <a:pt x="1580525" y="0"/>
                    <a:pt x="1609452" y="28928"/>
                    <a:pt x="1609452" y="64612"/>
                  </a:cubicBezTo>
                  <a:lnTo>
                    <a:pt x="1609452" y="1609879"/>
                  </a:lnTo>
                  <a:cubicBezTo>
                    <a:pt x="1609452" y="1645563"/>
                    <a:pt x="1580525" y="1674491"/>
                    <a:pt x="1544840" y="1674491"/>
                  </a:cubicBezTo>
                  <a:lnTo>
                    <a:pt x="64612" y="1674491"/>
                  </a:lnTo>
                  <a:cubicBezTo>
                    <a:pt x="28928" y="1674491"/>
                    <a:pt x="0" y="1645563"/>
                    <a:pt x="0" y="1609879"/>
                  </a:cubicBezTo>
                  <a:lnTo>
                    <a:pt x="0" y="64612"/>
                  </a:lnTo>
                  <a:cubicBezTo>
                    <a:pt x="0" y="28928"/>
                    <a:pt x="28928" y="0"/>
                    <a:pt x="6461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txBox="1"/>
            <p:nvPr/>
          </p:nvSpPr>
          <p:spPr>
            <a:xfrm>
              <a:off x="0" y="-28575"/>
              <a:ext cx="1609452" cy="170306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4" name="Google Shape;474;p20"/>
          <p:cNvGrpSpPr/>
          <p:nvPr/>
        </p:nvGrpSpPr>
        <p:grpSpPr>
          <a:xfrm>
            <a:off x="7464739" y="2884166"/>
            <a:ext cx="9794561" cy="5157616"/>
            <a:chOff x="0" y="-28575"/>
            <a:chExt cx="2579638" cy="1358384"/>
          </a:xfrm>
        </p:grpSpPr>
        <p:sp>
          <p:nvSpPr>
            <p:cNvPr id="475" name="Google Shape;475;p20"/>
            <p:cNvSpPr/>
            <p:nvPr/>
          </p:nvSpPr>
          <p:spPr>
            <a:xfrm>
              <a:off x="0" y="0"/>
              <a:ext cx="2579638" cy="1329809"/>
            </a:xfrm>
            <a:custGeom>
              <a:rect b="b" l="l" r="r" t="t"/>
              <a:pathLst>
                <a:path extrusionOk="0" h="1329809" w="2579638">
                  <a:moveTo>
                    <a:pt x="40312" y="0"/>
                  </a:moveTo>
                  <a:lnTo>
                    <a:pt x="2539326" y="0"/>
                  </a:lnTo>
                  <a:cubicBezTo>
                    <a:pt x="2561589" y="0"/>
                    <a:pt x="2579638" y="18048"/>
                    <a:pt x="2579638" y="40312"/>
                  </a:cubicBezTo>
                  <a:lnTo>
                    <a:pt x="2579638" y="1289497"/>
                  </a:lnTo>
                  <a:cubicBezTo>
                    <a:pt x="2579638" y="1300189"/>
                    <a:pt x="2575390" y="1310442"/>
                    <a:pt x="2567830" y="1318002"/>
                  </a:cubicBezTo>
                  <a:cubicBezTo>
                    <a:pt x="2560270" y="1325562"/>
                    <a:pt x="2550017" y="1329809"/>
                    <a:pt x="2539326" y="1329809"/>
                  </a:cubicBezTo>
                  <a:lnTo>
                    <a:pt x="40312" y="1329809"/>
                  </a:lnTo>
                  <a:cubicBezTo>
                    <a:pt x="29621" y="1329809"/>
                    <a:pt x="19367" y="1325562"/>
                    <a:pt x="11807" y="1318002"/>
                  </a:cubicBezTo>
                  <a:cubicBezTo>
                    <a:pt x="4247" y="1310442"/>
                    <a:pt x="0" y="1300189"/>
                    <a:pt x="0" y="1289497"/>
                  </a:cubicBezTo>
                  <a:lnTo>
                    <a:pt x="0" y="40312"/>
                  </a:lnTo>
                  <a:cubicBezTo>
                    <a:pt x="0" y="29621"/>
                    <a:pt x="4247" y="19367"/>
                    <a:pt x="11807" y="11807"/>
                  </a:cubicBezTo>
                  <a:cubicBezTo>
                    <a:pt x="19367" y="4247"/>
                    <a:pt x="29621" y="0"/>
                    <a:pt x="4031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txBox="1"/>
            <p:nvPr/>
          </p:nvSpPr>
          <p:spPr>
            <a:xfrm>
              <a:off x="0" y="-28575"/>
              <a:ext cx="2579638" cy="135838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7" name="Google Shape;477;p20"/>
          <p:cNvSpPr/>
          <p:nvPr/>
        </p:nvSpPr>
        <p:spPr>
          <a:xfrm>
            <a:off x="7830380" y="3448946"/>
            <a:ext cx="9063279" cy="4055817"/>
          </a:xfrm>
          <a:custGeom>
            <a:rect b="b" l="l" r="r" t="t"/>
            <a:pathLst>
              <a:path extrusionOk="0" h="4055817" w="9063279">
                <a:moveTo>
                  <a:pt x="0" y="0"/>
                </a:moveTo>
                <a:lnTo>
                  <a:pt x="9063279" y="0"/>
                </a:lnTo>
                <a:lnTo>
                  <a:pt x="9063279" y="4055817"/>
                </a:lnTo>
                <a:lnTo>
                  <a:pt x="0" y="4055817"/>
                </a:lnTo>
                <a:lnTo>
                  <a:pt x="0" y="0"/>
                </a:lnTo>
                <a:close/>
              </a:path>
            </a:pathLst>
          </a:custGeom>
          <a:blipFill rotWithShape="1">
            <a:blip r:embed="rId4">
              <a:alphaModFix/>
            </a:blip>
            <a:stretch>
              <a:fillRect b="0" l="0" r="0" t="0"/>
            </a:stretch>
          </a:blipFill>
          <a:ln>
            <a:noFill/>
          </a:ln>
        </p:spPr>
      </p:sp>
      <p:sp>
        <p:nvSpPr>
          <p:cNvPr id="478" name="Google Shape;478;p20"/>
          <p:cNvSpPr txBox="1"/>
          <p:nvPr/>
        </p:nvSpPr>
        <p:spPr>
          <a:xfrm>
            <a:off x="1945756" y="926979"/>
            <a:ext cx="14396488" cy="166001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ATAQUE DE INTERMEDIARIO </a:t>
            </a:r>
            <a:endParaRPr/>
          </a:p>
          <a:p>
            <a:pPr indent="0" lvl="0" marL="0" marR="0" rtl="0" algn="ctr">
              <a:lnSpc>
                <a:spcPct val="121003"/>
              </a:lnSpc>
              <a:spcBef>
                <a:spcPts val="0"/>
              </a:spcBef>
              <a:spcAft>
                <a:spcPts val="0"/>
              </a:spcAft>
              <a:buNone/>
            </a:pPr>
            <a:r>
              <a:rPr b="0" i="0" lang="en-US" sz="5399" u="none" cap="none" strike="noStrike">
                <a:solidFill>
                  <a:srgbClr val="FFFFFF"/>
                </a:solidFill>
                <a:latin typeface="Arial"/>
                <a:ea typeface="Arial"/>
                <a:cs typeface="Arial"/>
                <a:sym typeface="Arial"/>
              </a:rPr>
              <a:t>(MAN-IN-THE-MIDDLE)</a:t>
            </a:r>
            <a:endParaRPr/>
          </a:p>
        </p:txBody>
      </p:sp>
      <p:sp>
        <p:nvSpPr>
          <p:cNvPr id="479" name="Google Shape;479;p20"/>
          <p:cNvSpPr txBox="1"/>
          <p:nvPr/>
        </p:nvSpPr>
        <p:spPr>
          <a:xfrm>
            <a:off x="1444326" y="3597289"/>
            <a:ext cx="5401379" cy="51295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Consiste en que el atacante se sitúa en el flujo de datos de una comunicación, haciéndose pasar por el remitente ante el receptor, y viceversa. En una comunicación de red, un ataque de intermediario puede ir precedido de un secuestro de sesión, en el que se intercepta una sesión de comunicación activa.</a:t>
            </a:r>
            <a:endParaRPr/>
          </a:p>
        </p:txBody>
      </p:sp>
      <p:grpSp>
        <p:nvGrpSpPr>
          <p:cNvPr id="480" name="Google Shape;480;p20"/>
          <p:cNvGrpSpPr/>
          <p:nvPr/>
        </p:nvGrpSpPr>
        <p:grpSpPr>
          <a:xfrm>
            <a:off x="7464739" y="8164677"/>
            <a:ext cx="9794561" cy="1185820"/>
            <a:chOff x="0" y="-28575"/>
            <a:chExt cx="2579638" cy="312315"/>
          </a:xfrm>
        </p:grpSpPr>
        <p:sp>
          <p:nvSpPr>
            <p:cNvPr id="481" name="Google Shape;481;p20"/>
            <p:cNvSpPr/>
            <p:nvPr/>
          </p:nvSpPr>
          <p:spPr>
            <a:xfrm>
              <a:off x="0" y="0"/>
              <a:ext cx="2579638" cy="283740"/>
            </a:xfrm>
            <a:custGeom>
              <a:rect b="b" l="l" r="r" t="t"/>
              <a:pathLst>
                <a:path extrusionOk="0" h="283740" w="2579638">
                  <a:moveTo>
                    <a:pt x="40312" y="0"/>
                  </a:moveTo>
                  <a:lnTo>
                    <a:pt x="2539326" y="0"/>
                  </a:lnTo>
                  <a:cubicBezTo>
                    <a:pt x="2561589" y="0"/>
                    <a:pt x="2579638" y="18048"/>
                    <a:pt x="2579638" y="40312"/>
                  </a:cubicBezTo>
                  <a:lnTo>
                    <a:pt x="2579638" y="243428"/>
                  </a:lnTo>
                  <a:cubicBezTo>
                    <a:pt x="2579638" y="254119"/>
                    <a:pt x="2575390" y="264372"/>
                    <a:pt x="2567830" y="271932"/>
                  </a:cubicBezTo>
                  <a:cubicBezTo>
                    <a:pt x="2560270" y="279492"/>
                    <a:pt x="2550017" y="283740"/>
                    <a:pt x="2539326" y="283740"/>
                  </a:cubicBezTo>
                  <a:lnTo>
                    <a:pt x="40312" y="283740"/>
                  </a:lnTo>
                  <a:cubicBezTo>
                    <a:pt x="18048" y="283740"/>
                    <a:pt x="0" y="265691"/>
                    <a:pt x="0" y="243428"/>
                  </a:cubicBezTo>
                  <a:lnTo>
                    <a:pt x="0" y="40312"/>
                  </a:lnTo>
                  <a:cubicBezTo>
                    <a:pt x="0" y="29621"/>
                    <a:pt x="4247" y="19367"/>
                    <a:pt x="11807" y="11807"/>
                  </a:cubicBezTo>
                  <a:cubicBezTo>
                    <a:pt x="19367" y="4247"/>
                    <a:pt x="29621" y="0"/>
                    <a:pt x="4031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txBox="1"/>
            <p:nvPr/>
          </p:nvSpPr>
          <p:spPr>
            <a:xfrm>
              <a:off x="0" y="-28575"/>
              <a:ext cx="2579638" cy="31231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6" name="Shape 486"/>
        <p:cNvGrpSpPr/>
        <p:nvPr/>
      </p:nvGrpSpPr>
      <p:grpSpPr>
        <a:xfrm>
          <a:off x="0" y="0"/>
          <a:ext cx="0" cy="0"/>
          <a:chOff x="0" y="0"/>
          <a:chExt cx="0" cy="0"/>
        </a:xfrm>
      </p:grpSpPr>
      <p:cxnSp>
        <p:nvCxnSpPr>
          <p:cNvPr id="487" name="Google Shape;487;p21"/>
          <p:cNvCxnSpPr/>
          <p:nvPr/>
        </p:nvCxnSpPr>
        <p:spPr>
          <a:xfrm>
            <a:off x="15434660" y="2600580"/>
            <a:ext cx="0" cy="2476378"/>
          </a:xfrm>
          <a:prstGeom prst="straightConnector1">
            <a:avLst/>
          </a:prstGeom>
          <a:noFill/>
          <a:ln cap="flat" cmpd="sng" w="38100">
            <a:solidFill>
              <a:srgbClr val="675688"/>
            </a:solidFill>
            <a:prstDash val="solid"/>
            <a:round/>
            <a:headEnd len="sm" w="sm" type="none"/>
            <a:tailEnd len="lg" w="lg" type="oval"/>
          </a:ln>
        </p:spPr>
      </p:cxnSp>
      <p:grpSp>
        <p:nvGrpSpPr>
          <p:cNvPr id="488" name="Google Shape;488;p21"/>
          <p:cNvGrpSpPr/>
          <p:nvPr/>
        </p:nvGrpSpPr>
        <p:grpSpPr>
          <a:xfrm>
            <a:off x="14280688" y="2264878"/>
            <a:ext cx="2307945" cy="2307945"/>
            <a:chOff x="0" y="0"/>
            <a:chExt cx="812800" cy="812800"/>
          </a:xfrm>
        </p:grpSpPr>
        <p:sp>
          <p:nvSpPr>
            <p:cNvPr id="489" name="Google Shape;48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21"/>
          <p:cNvGrpSpPr/>
          <p:nvPr/>
        </p:nvGrpSpPr>
        <p:grpSpPr>
          <a:xfrm>
            <a:off x="15069234" y="1899452"/>
            <a:ext cx="730852" cy="730852"/>
            <a:chOff x="0" y="0"/>
            <a:chExt cx="812800" cy="812800"/>
          </a:xfrm>
        </p:grpSpPr>
        <p:sp>
          <p:nvSpPr>
            <p:cNvPr id="492" name="Google Shape;49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21"/>
          <p:cNvGrpSpPr/>
          <p:nvPr/>
        </p:nvGrpSpPr>
        <p:grpSpPr>
          <a:xfrm>
            <a:off x="1699367" y="2264878"/>
            <a:ext cx="2307945" cy="2307945"/>
            <a:chOff x="0" y="0"/>
            <a:chExt cx="812800" cy="812800"/>
          </a:xfrm>
        </p:grpSpPr>
        <p:sp>
          <p:nvSpPr>
            <p:cNvPr id="495" name="Google Shape;49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97" name="Google Shape;497;p21"/>
          <p:cNvCxnSpPr/>
          <p:nvPr/>
        </p:nvCxnSpPr>
        <p:spPr>
          <a:xfrm>
            <a:off x="2853340" y="2600580"/>
            <a:ext cx="0" cy="2476378"/>
          </a:xfrm>
          <a:prstGeom prst="straightConnector1">
            <a:avLst/>
          </a:prstGeom>
          <a:noFill/>
          <a:ln cap="flat" cmpd="sng" w="38100">
            <a:solidFill>
              <a:srgbClr val="5CD9C1"/>
            </a:solidFill>
            <a:prstDash val="solid"/>
            <a:round/>
            <a:headEnd len="sm" w="sm" type="none"/>
            <a:tailEnd len="lg" w="lg" type="oval"/>
          </a:ln>
        </p:spPr>
      </p:cxnSp>
      <p:grpSp>
        <p:nvGrpSpPr>
          <p:cNvPr id="498" name="Google Shape;498;p21"/>
          <p:cNvGrpSpPr/>
          <p:nvPr/>
        </p:nvGrpSpPr>
        <p:grpSpPr>
          <a:xfrm>
            <a:off x="2487914" y="1899452"/>
            <a:ext cx="730852" cy="730852"/>
            <a:chOff x="0" y="0"/>
            <a:chExt cx="812800" cy="812800"/>
          </a:xfrm>
        </p:grpSpPr>
        <p:sp>
          <p:nvSpPr>
            <p:cNvPr id="499" name="Google Shape;49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21"/>
          <p:cNvGrpSpPr/>
          <p:nvPr/>
        </p:nvGrpSpPr>
        <p:grpSpPr>
          <a:xfrm>
            <a:off x="5872807" y="2264878"/>
            <a:ext cx="2307945" cy="2307945"/>
            <a:chOff x="0" y="0"/>
            <a:chExt cx="812800" cy="812800"/>
          </a:xfrm>
        </p:grpSpPr>
        <p:sp>
          <p:nvSpPr>
            <p:cNvPr id="502" name="Google Shape;50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4" name="Google Shape;504;p21"/>
          <p:cNvCxnSpPr/>
          <p:nvPr/>
        </p:nvCxnSpPr>
        <p:spPr>
          <a:xfrm>
            <a:off x="7026780" y="2600580"/>
            <a:ext cx="0" cy="2476378"/>
          </a:xfrm>
          <a:prstGeom prst="straightConnector1">
            <a:avLst/>
          </a:prstGeom>
          <a:noFill/>
          <a:ln cap="flat" cmpd="sng" w="38100">
            <a:solidFill>
              <a:srgbClr val="ACFDDB"/>
            </a:solidFill>
            <a:prstDash val="solid"/>
            <a:round/>
            <a:headEnd len="sm" w="sm" type="none"/>
            <a:tailEnd len="lg" w="lg" type="oval"/>
          </a:ln>
        </p:spPr>
      </p:cxnSp>
      <p:grpSp>
        <p:nvGrpSpPr>
          <p:cNvPr id="505" name="Google Shape;505;p21"/>
          <p:cNvGrpSpPr/>
          <p:nvPr/>
        </p:nvGrpSpPr>
        <p:grpSpPr>
          <a:xfrm>
            <a:off x="6661354" y="1899452"/>
            <a:ext cx="730852" cy="730852"/>
            <a:chOff x="0" y="0"/>
            <a:chExt cx="812800" cy="812800"/>
          </a:xfrm>
        </p:grpSpPr>
        <p:sp>
          <p:nvSpPr>
            <p:cNvPr id="506" name="Google Shape;50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p21"/>
          <p:cNvGrpSpPr/>
          <p:nvPr/>
        </p:nvGrpSpPr>
        <p:grpSpPr>
          <a:xfrm>
            <a:off x="10107248" y="2264878"/>
            <a:ext cx="2307945" cy="2307945"/>
            <a:chOff x="0" y="0"/>
            <a:chExt cx="812800" cy="812800"/>
          </a:xfrm>
        </p:grpSpPr>
        <p:sp>
          <p:nvSpPr>
            <p:cNvPr id="509" name="Google Shape;50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1" name="Google Shape;511;p21"/>
          <p:cNvCxnSpPr/>
          <p:nvPr/>
        </p:nvCxnSpPr>
        <p:spPr>
          <a:xfrm>
            <a:off x="11261220" y="2600580"/>
            <a:ext cx="0" cy="2476378"/>
          </a:xfrm>
          <a:prstGeom prst="straightConnector1">
            <a:avLst/>
          </a:prstGeom>
          <a:noFill/>
          <a:ln cap="flat" cmpd="sng" w="38100">
            <a:solidFill>
              <a:srgbClr val="B084CC"/>
            </a:solidFill>
            <a:prstDash val="solid"/>
            <a:round/>
            <a:headEnd len="sm" w="sm" type="none"/>
            <a:tailEnd len="lg" w="lg" type="oval"/>
          </a:ln>
        </p:spPr>
      </p:cxnSp>
      <p:grpSp>
        <p:nvGrpSpPr>
          <p:cNvPr id="512" name="Google Shape;512;p21"/>
          <p:cNvGrpSpPr/>
          <p:nvPr/>
        </p:nvGrpSpPr>
        <p:grpSpPr>
          <a:xfrm>
            <a:off x="10895794" y="1899452"/>
            <a:ext cx="730852" cy="730852"/>
            <a:chOff x="0" y="0"/>
            <a:chExt cx="812800" cy="812800"/>
          </a:xfrm>
        </p:grpSpPr>
        <p:sp>
          <p:nvSpPr>
            <p:cNvPr id="513" name="Google Shape;51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5" name="Google Shape;515;p21"/>
          <p:cNvCxnSpPr/>
          <p:nvPr/>
        </p:nvCxnSpPr>
        <p:spPr>
          <a:xfrm rot="10800000">
            <a:off x="5012189" y="1900532"/>
            <a:ext cx="0" cy="7719459"/>
          </a:xfrm>
          <a:prstGeom prst="straightConnector1">
            <a:avLst/>
          </a:prstGeom>
          <a:noFill/>
          <a:ln cap="flat" cmpd="sng" w="9525">
            <a:solidFill>
              <a:srgbClr val="FFFFFF"/>
            </a:solidFill>
            <a:prstDash val="lgDash"/>
            <a:round/>
            <a:headEnd len="sm" w="sm" type="none"/>
            <a:tailEnd len="sm" w="sm" type="none"/>
          </a:ln>
        </p:spPr>
      </p:cxnSp>
      <p:cxnSp>
        <p:nvCxnSpPr>
          <p:cNvPr id="516" name="Google Shape;516;p21"/>
          <p:cNvCxnSpPr/>
          <p:nvPr/>
        </p:nvCxnSpPr>
        <p:spPr>
          <a:xfrm rot="10800000">
            <a:off x="9100243" y="1900532"/>
            <a:ext cx="43757" cy="7719459"/>
          </a:xfrm>
          <a:prstGeom prst="straightConnector1">
            <a:avLst/>
          </a:prstGeom>
          <a:noFill/>
          <a:ln cap="flat" cmpd="sng" w="9525">
            <a:solidFill>
              <a:srgbClr val="FFFFFF"/>
            </a:solidFill>
            <a:prstDash val="lgDash"/>
            <a:round/>
            <a:headEnd len="sm" w="sm" type="none"/>
            <a:tailEnd len="sm" w="sm" type="none"/>
          </a:ln>
        </p:spPr>
      </p:cxnSp>
      <p:cxnSp>
        <p:nvCxnSpPr>
          <p:cNvPr id="517" name="Google Shape;517;p21"/>
          <p:cNvCxnSpPr/>
          <p:nvPr/>
        </p:nvCxnSpPr>
        <p:spPr>
          <a:xfrm rot="10800000">
            <a:off x="13345459" y="1900532"/>
            <a:ext cx="0" cy="7719459"/>
          </a:xfrm>
          <a:prstGeom prst="straightConnector1">
            <a:avLst/>
          </a:prstGeom>
          <a:noFill/>
          <a:ln cap="flat" cmpd="sng" w="9525">
            <a:solidFill>
              <a:srgbClr val="FFFFFF"/>
            </a:solidFill>
            <a:prstDash val="lgDash"/>
            <a:round/>
            <a:headEnd len="sm" w="sm" type="none"/>
            <a:tailEnd len="sm" w="sm" type="none"/>
          </a:ln>
        </p:spPr>
      </p:cxnSp>
      <p:sp>
        <p:nvSpPr>
          <p:cNvPr id="518" name="Google Shape;518;p21"/>
          <p:cNvSpPr/>
          <p:nvPr/>
        </p:nvSpPr>
        <p:spPr>
          <a:xfrm>
            <a:off x="2103584" y="2784143"/>
            <a:ext cx="1499511" cy="1349560"/>
          </a:xfrm>
          <a:custGeom>
            <a:rect b="b" l="l" r="r" t="t"/>
            <a:pathLst>
              <a:path extrusionOk="0" h="1349560" w="1499511">
                <a:moveTo>
                  <a:pt x="0" y="0"/>
                </a:moveTo>
                <a:lnTo>
                  <a:pt x="1499511" y="0"/>
                </a:lnTo>
                <a:lnTo>
                  <a:pt x="1499511" y="1349560"/>
                </a:lnTo>
                <a:lnTo>
                  <a:pt x="0" y="1349560"/>
                </a:lnTo>
                <a:lnTo>
                  <a:pt x="0" y="0"/>
                </a:lnTo>
                <a:close/>
              </a:path>
            </a:pathLst>
          </a:custGeom>
          <a:blipFill rotWithShape="1">
            <a:blip r:embed="rId3">
              <a:alphaModFix/>
            </a:blip>
            <a:stretch>
              <a:fillRect b="0" l="0" r="0" t="0"/>
            </a:stretch>
          </a:blipFill>
          <a:ln>
            <a:noFill/>
          </a:ln>
        </p:spPr>
      </p:sp>
      <p:sp>
        <p:nvSpPr>
          <p:cNvPr id="519" name="Google Shape;519;p21"/>
          <p:cNvSpPr/>
          <p:nvPr/>
        </p:nvSpPr>
        <p:spPr>
          <a:xfrm>
            <a:off x="6300219" y="2692290"/>
            <a:ext cx="1453121" cy="1453121"/>
          </a:xfrm>
          <a:custGeom>
            <a:rect b="b" l="l" r="r" t="t"/>
            <a:pathLst>
              <a:path extrusionOk="0" h="1453121" w="1453121">
                <a:moveTo>
                  <a:pt x="0" y="0"/>
                </a:moveTo>
                <a:lnTo>
                  <a:pt x="1453121" y="0"/>
                </a:lnTo>
                <a:lnTo>
                  <a:pt x="1453121" y="1453121"/>
                </a:lnTo>
                <a:lnTo>
                  <a:pt x="0" y="1453121"/>
                </a:lnTo>
                <a:lnTo>
                  <a:pt x="0" y="0"/>
                </a:lnTo>
                <a:close/>
              </a:path>
            </a:pathLst>
          </a:custGeom>
          <a:blipFill rotWithShape="1">
            <a:blip r:embed="rId4">
              <a:alphaModFix/>
            </a:blip>
            <a:stretch>
              <a:fillRect b="0" l="0" r="0" t="0"/>
            </a:stretch>
          </a:blipFill>
          <a:ln>
            <a:noFill/>
          </a:ln>
        </p:spPr>
      </p:sp>
      <p:sp>
        <p:nvSpPr>
          <p:cNvPr id="520" name="Google Shape;520;p21"/>
          <p:cNvSpPr/>
          <p:nvPr/>
        </p:nvSpPr>
        <p:spPr>
          <a:xfrm>
            <a:off x="10532072" y="2705593"/>
            <a:ext cx="1458297" cy="1503399"/>
          </a:xfrm>
          <a:custGeom>
            <a:rect b="b" l="l" r="r" t="t"/>
            <a:pathLst>
              <a:path extrusionOk="0" h="1503399" w="1458297">
                <a:moveTo>
                  <a:pt x="0" y="0"/>
                </a:moveTo>
                <a:lnTo>
                  <a:pt x="1458297" y="0"/>
                </a:lnTo>
                <a:lnTo>
                  <a:pt x="1458297" y="1503398"/>
                </a:lnTo>
                <a:lnTo>
                  <a:pt x="0" y="1503398"/>
                </a:lnTo>
                <a:lnTo>
                  <a:pt x="0" y="0"/>
                </a:lnTo>
                <a:close/>
              </a:path>
            </a:pathLst>
          </a:custGeom>
          <a:blipFill rotWithShape="1">
            <a:blip r:embed="rId5">
              <a:alphaModFix/>
            </a:blip>
            <a:stretch>
              <a:fillRect b="0" l="0" r="0" t="0"/>
            </a:stretch>
          </a:blipFill>
          <a:ln>
            <a:noFill/>
          </a:ln>
        </p:spPr>
      </p:sp>
      <p:sp>
        <p:nvSpPr>
          <p:cNvPr id="521" name="Google Shape;521;p21"/>
          <p:cNvSpPr/>
          <p:nvPr/>
        </p:nvSpPr>
        <p:spPr>
          <a:xfrm>
            <a:off x="14623695" y="2677225"/>
            <a:ext cx="1621931" cy="1621931"/>
          </a:xfrm>
          <a:custGeom>
            <a:rect b="b" l="l" r="r" t="t"/>
            <a:pathLst>
              <a:path extrusionOk="0" h="1621931" w="1621931">
                <a:moveTo>
                  <a:pt x="0" y="0"/>
                </a:moveTo>
                <a:lnTo>
                  <a:pt x="1621931" y="0"/>
                </a:lnTo>
                <a:lnTo>
                  <a:pt x="1621931" y="1621931"/>
                </a:lnTo>
                <a:lnTo>
                  <a:pt x="0" y="1621931"/>
                </a:lnTo>
                <a:lnTo>
                  <a:pt x="0" y="0"/>
                </a:lnTo>
                <a:close/>
              </a:path>
            </a:pathLst>
          </a:custGeom>
          <a:blipFill rotWithShape="1">
            <a:blip r:embed="rId6">
              <a:alphaModFix/>
            </a:blip>
            <a:stretch>
              <a:fillRect b="0" l="0" r="0" t="0"/>
            </a:stretch>
          </a:blipFill>
          <a:ln>
            <a:noFill/>
          </a:ln>
        </p:spPr>
      </p:sp>
      <p:sp>
        <p:nvSpPr>
          <p:cNvPr id="522" name="Google Shape;522;p21"/>
          <p:cNvSpPr txBox="1"/>
          <p:nvPr/>
        </p:nvSpPr>
        <p:spPr>
          <a:xfrm>
            <a:off x="1028700" y="647960"/>
            <a:ext cx="16230600" cy="859536"/>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699" u="none" cap="none" strike="noStrike">
                <a:solidFill>
                  <a:srgbClr val="FFFFFF"/>
                </a:solidFill>
                <a:latin typeface="Arial"/>
                <a:ea typeface="Arial"/>
                <a:cs typeface="Arial"/>
                <a:sym typeface="Arial"/>
              </a:rPr>
              <a:t>¿COMO PROTEGER UN SISTEMA?</a:t>
            </a:r>
            <a:endParaRPr/>
          </a:p>
        </p:txBody>
      </p:sp>
      <p:sp>
        <p:nvSpPr>
          <p:cNvPr id="523" name="Google Shape;523;p21"/>
          <p:cNvSpPr txBox="1"/>
          <p:nvPr/>
        </p:nvSpPr>
        <p:spPr>
          <a:xfrm>
            <a:off x="15144562"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524" name="Google Shape;524;p21"/>
          <p:cNvSpPr txBox="1"/>
          <p:nvPr/>
        </p:nvSpPr>
        <p:spPr>
          <a:xfrm>
            <a:off x="13700491"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PROTECCIÓN DE RED</a:t>
            </a:r>
            <a:endParaRPr/>
          </a:p>
        </p:txBody>
      </p:sp>
      <p:sp>
        <p:nvSpPr>
          <p:cNvPr id="525" name="Google Shape;525;p21"/>
          <p:cNvSpPr txBox="1"/>
          <p:nvPr/>
        </p:nvSpPr>
        <p:spPr>
          <a:xfrm>
            <a:off x="1119170" y="6080500"/>
            <a:ext cx="3554881" cy="35394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Asegura el acceso físico a tus dispositivos restringiéndolos con contraseñas fuertes, autenticación biométrica y bloqueo de pantalla automático. En entornos sensibles, utiliza cerraduras físicas y cámaras de vigilancia, y evita dejar dispositivos desatendidos en lugares públicos. </a:t>
            </a:r>
            <a:endParaRPr/>
          </a:p>
        </p:txBody>
      </p:sp>
      <p:sp>
        <p:nvSpPr>
          <p:cNvPr id="526" name="Google Shape;526;p21"/>
          <p:cNvSpPr txBox="1"/>
          <p:nvPr/>
        </p:nvSpPr>
        <p:spPr>
          <a:xfrm>
            <a:off x="1119170"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PROTECCIÓN FÍSICA</a:t>
            </a:r>
            <a:endParaRPr/>
          </a:p>
        </p:txBody>
      </p:sp>
      <p:sp>
        <p:nvSpPr>
          <p:cNvPr id="527" name="Google Shape;527;p21"/>
          <p:cNvSpPr txBox="1"/>
          <p:nvPr/>
        </p:nvSpPr>
        <p:spPr>
          <a:xfrm>
            <a:off x="2563241"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528" name="Google Shape;528;p21"/>
          <p:cNvSpPr txBox="1"/>
          <p:nvPr/>
        </p:nvSpPr>
        <p:spPr>
          <a:xfrm>
            <a:off x="5292610"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PROTECCIÓN HUMANA</a:t>
            </a:r>
            <a:endParaRPr/>
          </a:p>
        </p:txBody>
      </p:sp>
      <p:sp>
        <p:nvSpPr>
          <p:cNvPr id="529" name="Google Shape;529;p21"/>
          <p:cNvSpPr txBox="1"/>
          <p:nvPr/>
        </p:nvSpPr>
        <p:spPr>
          <a:xfrm>
            <a:off x="6736681"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530" name="Google Shape;530;p21"/>
          <p:cNvSpPr txBox="1"/>
          <p:nvPr/>
        </p:nvSpPr>
        <p:spPr>
          <a:xfrm>
            <a:off x="9488681" y="5429383"/>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SISTEMA OPERATIVO</a:t>
            </a:r>
            <a:endParaRPr/>
          </a:p>
        </p:txBody>
      </p:sp>
      <p:sp>
        <p:nvSpPr>
          <p:cNvPr id="531" name="Google Shape;531;p21"/>
          <p:cNvSpPr txBox="1"/>
          <p:nvPr/>
        </p:nvSpPr>
        <p:spPr>
          <a:xfrm>
            <a:off x="10971122" y="2065059"/>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532" name="Google Shape;532;p21"/>
          <p:cNvSpPr txBox="1"/>
          <p:nvPr/>
        </p:nvSpPr>
        <p:spPr>
          <a:xfrm>
            <a:off x="5360441" y="6099550"/>
            <a:ext cx="3468339" cy="29489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Capacítar a los usuarios para identificar correos sospechosos, no descargar archivos o hacer clic en enlaces en correos no solicitados, y evita compartir información confidencial en llamadas o mensajes de fuentes no verificadas. </a:t>
            </a:r>
            <a:endParaRPr/>
          </a:p>
        </p:txBody>
      </p:sp>
      <p:sp>
        <p:nvSpPr>
          <p:cNvPr id="533" name="Google Shape;533;p21"/>
          <p:cNvSpPr txBox="1"/>
          <p:nvPr/>
        </p:nvSpPr>
        <p:spPr>
          <a:xfrm>
            <a:off x="9444615" y="6099550"/>
            <a:ext cx="3633210" cy="265366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Mantén el sistema operativo actualizado con los últimos parches de seguridad y configura el software para actualizarse automáticamente. Utiliza un antivirus y habilita el firewall para proteger contra amenazas. </a:t>
            </a:r>
            <a:endParaRPr/>
          </a:p>
        </p:txBody>
      </p:sp>
      <p:sp>
        <p:nvSpPr>
          <p:cNvPr id="534" name="Google Shape;534;p21"/>
          <p:cNvSpPr txBox="1"/>
          <p:nvPr/>
        </p:nvSpPr>
        <p:spPr>
          <a:xfrm>
            <a:off x="13700491" y="6099550"/>
            <a:ext cx="3468339" cy="35394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Configura contraseñas seguras y encripta la red    Wi-Fi (utilizando WPA3 o WPA2). Cambia las configuraciones por defecto del router, como el SSID y la contraseña de administración. Desactiva las conexiones remotas no necesarias y usa VPNs para proteger los datos transmitidos.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38" name="Shape 538"/>
        <p:cNvGrpSpPr/>
        <p:nvPr/>
      </p:nvGrpSpPr>
      <p:grpSpPr>
        <a:xfrm>
          <a:off x="0" y="0"/>
          <a:ext cx="0" cy="0"/>
          <a:chOff x="0" y="0"/>
          <a:chExt cx="0" cy="0"/>
        </a:xfrm>
      </p:grpSpPr>
      <p:sp>
        <p:nvSpPr>
          <p:cNvPr id="539" name="Google Shape;539;p22"/>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40" name="Google Shape;540;p22"/>
          <p:cNvGrpSpPr/>
          <p:nvPr/>
        </p:nvGrpSpPr>
        <p:grpSpPr>
          <a:xfrm>
            <a:off x="1968924" y="2642606"/>
            <a:ext cx="5021904" cy="6040772"/>
            <a:chOff x="0" y="-28575"/>
            <a:chExt cx="1322641" cy="1590985"/>
          </a:xfrm>
        </p:grpSpPr>
        <p:sp>
          <p:nvSpPr>
            <p:cNvPr id="541" name="Google Shape;541;p22"/>
            <p:cNvSpPr/>
            <p:nvPr/>
          </p:nvSpPr>
          <p:spPr>
            <a:xfrm>
              <a:off x="0" y="0"/>
              <a:ext cx="1322641" cy="1562410"/>
            </a:xfrm>
            <a:custGeom>
              <a:rect b="b" l="l" r="r" t="t"/>
              <a:pathLst>
                <a:path extrusionOk="0" h="1562410" w="1322641">
                  <a:moveTo>
                    <a:pt x="78623" y="0"/>
                  </a:moveTo>
                  <a:lnTo>
                    <a:pt x="1244018" y="0"/>
                  </a:lnTo>
                  <a:cubicBezTo>
                    <a:pt x="1287441" y="0"/>
                    <a:pt x="1322641" y="35201"/>
                    <a:pt x="1322641" y="78623"/>
                  </a:cubicBezTo>
                  <a:lnTo>
                    <a:pt x="1322641" y="1483787"/>
                  </a:lnTo>
                  <a:cubicBezTo>
                    <a:pt x="1322641" y="1527209"/>
                    <a:pt x="1287441" y="1562410"/>
                    <a:pt x="1244018" y="1562410"/>
                  </a:cubicBezTo>
                  <a:lnTo>
                    <a:pt x="78623" y="1562410"/>
                  </a:lnTo>
                  <a:cubicBezTo>
                    <a:pt x="35201" y="1562410"/>
                    <a:pt x="0" y="1527209"/>
                    <a:pt x="0" y="1483787"/>
                  </a:cubicBezTo>
                  <a:lnTo>
                    <a:pt x="0" y="78623"/>
                  </a:lnTo>
                  <a:cubicBezTo>
                    <a:pt x="0" y="35201"/>
                    <a:pt x="35201" y="0"/>
                    <a:pt x="7862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txBox="1"/>
            <p:nvPr/>
          </p:nvSpPr>
          <p:spPr>
            <a:xfrm>
              <a:off x="0" y="-28575"/>
              <a:ext cx="1322641" cy="159098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3" name="Google Shape;543;p22"/>
          <p:cNvGrpSpPr/>
          <p:nvPr/>
        </p:nvGrpSpPr>
        <p:grpSpPr>
          <a:xfrm>
            <a:off x="7490979" y="2642606"/>
            <a:ext cx="8828097" cy="6040772"/>
            <a:chOff x="0" y="-28575"/>
            <a:chExt cx="2325096" cy="1590985"/>
          </a:xfrm>
        </p:grpSpPr>
        <p:sp>
          <p:nvSpPr>
            <p:cNvPr id="544" name="Google Shape;544;p22"/>
            <p:cNvSpPr/>
            <p:nvPr/>
          </p:nvSpPr>
          <p:spPr>
            <a:xfrm>
              <a:off x="0" y="0"/>
              <a:ext cx="2325096" cy="1562410"/>
            </a:xfrm>
            <a:custGeom>
              <a:rect b="b" l="l" r="r" t="t"/>
              <a:pathLst>
                <a:path extrusionOk="0" h="1562410" w="2325096">
                  <a:moveTo>
                    <a:pt x="44725" y="0"/>
                  </a:moveTo>
                  <a:lnTo>
                    <a:pt x="2280370" y="0"/>
                  </a:lnTo>
                  <a:cubicBezTo>
                    <a:pt x="2292232" y="0"/>
                    <a:pt x="2303608" y="4712"/>
                    <a:pt x="2311996" y="13100"/>
                  </a:cubicBezTo>
                  <a:cubicBezTo>
                    <a:pt x="2320384" y="21487"/>
                    <a:pt x="2325096" y="32863"/>
                    <a:pt x="2325096" y="44725"/>
                  </a:cubicBezTo>
                  <a:lnTo>
                    <a:pt x="2325096" y="1517685"/>
                  </a:lnTo>
                  <a:cubicBezTo>
                    <a:pt x="2325096" y="1542386"/>
                    <a:pt x="2305072" y="1562410"/>
                    <a:pt x="2280370" y="1562410"/>
                  </a:cubicBezTo>
                  <a:lnTo>
                    <a:pt x="44725" y="1562410"/>
                  </a:lnTo>
                  <a:cubicBezTo>
                    <a:pt x="32863" y="1562410"/>
                    <a:pt x="21487" y="1557698"/>
                    <a:pt x="13100" y="1549311"/>
                  </a:cubicBezTo>
                  <a:cubicBezTo>
                    <a:pt x="4712" y="1540923"/>
                    <a:pt x="0" y="1529547"/>
                    <a:pt x="0" y="1517685"/>
                  </a:cubicBezTo>
                  <a:lnTo>
                    <a:pt x="0" y="44725"/>
                  </a:lnTo>
                  <a:cubicBezTo>
                    <a:pt x="0" y="32863"/>
                    <a:pt x="4712" y="21487"/>
                    <a:pt x="13100" y="13100"/>
                  </a:cubicBezTo>
                  <a:cubicBezTo>
                    <a:pt x="21487" y="4712"/>
                    <a:pt x="32863" y="0"/>
                    <a:pt x="447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txBox="1"/>
            <p:nvPr/>
          </p:nvSpPr>
          <p:spPr>
            <a:xfrm>
              <a:off x="0" y="-28575"/>
              <a:ext cx="2325096" cy="159098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6" name="Google Shape;546;p22"/>
          <p:cNvSpPr/>
          <p:nvPr/>
        </p:nvSpPr>
        <p:spPr>
          <a:xfrm>
            <a:off x="2552349" y="3269587"/>
            <a:ext cx="3855054" cy="4895306"/>
          </a:xfrm>
          <a:custGeom>
            <a:rect b="b" l="l" r="r" t="t"/>
            <a:pathLst>
              <a:path extrusionOk="0" h="4895306" w="3855054">
                <a:moveTo>
                  <a:pt x="0" y="0"/>
                </a:moveTo>
                <a:lnTo>
                  <a:pt x="3855054" y="0"/>
                </a:lnTo>
                <a:lnTo>
                  <a:pt x="3855054" y="4895306"/>
                </a:lnTo>
                <a:lnTo>
                  <a:pt x="0" y="4895306"/>
                </a:lnTo>
                <a:lnTo>
                  <a:pt x="0" y="0"/>
                </a:lnTo>
                <a:close/>
              </a:path>
            </a:pathLst>
          </a:custGeom>
          <a:blipFill rotWithShape="1">
            <a:blip r:embed="rId4">
              <a:alphaModFix/>
            </a:blip>
            <a:stretch>
              <a:fillRect b="-4291" l="0" r="0" t="-3031"/>
            </a:stretch>
          </a:blipFill>
          <a:ln>
            <a:noFill/>
          </a:ln>
        </p:spPr>
      </p:sp>
      <p:sp>
        <p:nvSpPr>
          <p:cNvPr id="547" name="Google Shape;547;p22"/>
          <p:cNvSpPr txBox="1"/>
          <p:nvPr/>
        </p:nvSpPr>
        <p:spPr>
          <a:xfrm>
            <a:off x="8134938" y="3099499"/>
            <a:ext cx="7540180" cy="506539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Los procesos, junto con el kernel, son los únicos medios para realizar el trabajo en una computadora. Por lo tanto, escribir un programa que cree una violación de la seguridad, o provocar que un proceso normal cambie su comportamiento y cree una violación, es un objetivo común de los crackers. </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De hecho, incluso la mayoría de los eventos de seguridad ajenos al programa tienen como objetivo causar una amenaza al programa.</a:t>
            </a:r>
            <a:endParaRPr/>
          </a:p>
        </p:txBody>
      </p:sp>
      <p:sp>
        <p:nvSpPr>
          <p:cNvPr id="548" name="Google Shape;548;p22"/>
          <p:cNvSpPr txBox="1"/>
          <p:nvPr/>
        </p:nvSpPr>
        <p:spPr>
          <a:xfrm>
            <a:off x="2250377" y="1594097"/>
            <a:ext cx="13787247" cy="906907"/>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AMENAZAS DE PROGRAMAS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52" name="Shape 552"/>
        <p:cNvGrpSpPr/>
        <p:nvPr/>
      </p:nvGrpSpPr>
      <p:grpSpPr>
        <a:xfrm>
          <a:off x="0" y="0"/>
          <a:ext cx="0" cy="0"/>
          <a:chOff x="0" y="0"/>
          <a:chExt cx="0" cy="0"/>
        </a:xfrm>
      </p:grpSpPr>
      <p:sp>
        <p:nvSpPr>
          <p:cNvPr id="553" name="Google Shape;553;p23"/>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54" name="Google Shape;554;p23"/>
          <p:cNvGrpSpPr/>
          <p:nvPr/>
        </p:nvGrpSpPr>
        <p:grpSpPr>
          <a:xfrm>
            <a:off x="1150709" y="2665625"/>
            <a:ext cx="7548563" cy="6592675"/>
            <a:chOff x="0" y="-28575"/>
            <a:chExt cx="1988099" cy="1736342"/>
          </a:xfrm>
        </p:grpSpPr>
        <p:sp>
          <p:nvSpPr>
            <p:cNvPr id="555" name="Google Shape;555;p23"/>
            <p:cNvSpPr/>
            <p:nvPr/>
          </p:nvSpPr>
          <p:spPr>
            <a:xfrm>
              <a:off x="0" y="0"/>
              <a:ext cx="1988099" cy="1707767"/>
            </a:xfrm>
            <a:custGeom>
              <a:rect b="b" l="l" r="r" t="t"/>
              <a:pathLst>
                <a:path extrusionOk="0" h="1707767" w="1988099">
                  <a:moveTo>
                    <a:pt x="52306" y="0"/>
                  </a:moveTo>
                  <a:lnTo>
                    <a:pt x="1935793" y="0"/>
                  </a:lnTo>
                  <a:cubicBezTo>
                    <a:pt x="1964681" y="0"/>
                    <a:pt x="1988099" y="23418"/>
                    <a:pt x="1988099" y="52306"/>
                  </a:cubicBezTo>
                  <a:lnTo>
                    <a:pt x="1988099" y="1655461"/>
                  </a:lnTo>
                  <a:cubicBezTo>
                    <a:pt x="1988099" y="1684349"/>
                    <a:pt x="1964681" y="1707767"/>
                    <a:pt x="1935793" y="1707767"/>
                  </a:cubicBezTo>
                  <a:lnTo>
                    <a:pt x="52306" y="1707767"/>
                  </a:lnTo>
                  <a:cubicBezTo>
                    <a:pt x="23418" y="1707767"/>
                    <a:pt x="0" y="1684349"/>
                    <a:pt x="0" y="1655461"/>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txBox="1"/>
            <p:nvPr/>
          </p:nvSpPr>
          <p:spPr>
            <a:xfrm>
              <a:off x="0" y="-28575"/>
              <a:ext cx="1988099" cy="17363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7" name="Google Shape;557;p23"/>
          <p:cNvGrpSpPr/>
          <p:nvPr/>
        </p:nvGrpSpPr>
        <p:grpSpPr>
          <a:xfrm>
            <a:off x="9024421" y="920204"/>
            <a:ext cx="8112870" cy="8338096"/>
            <a:chOff x="0" y="-28575"/>
            <a:chExt cx="2136723" cy="2196042"/>
          </a:xfrm>
        </p:grpSpPr>
        <p:sp>
          <p:nvSpPr>
            <p:cNvPr id="558" name="Google Shape;558;p23"/>
            <p:cNvSpPr/>
            <p:nvPr/>
          </p:nvSpPr>
          <p:spPr>
            <a:xfrm>
              <a:off x="0" y="0"/>
              <a:ext cx="2136723" cy="2167467"/>
            </a:xfrm>
            <a:custGeom>
              <a:rect b="b" l="l" r="r" t="t"/>
              <a:pathLst>
                <a:path extrusionOk="0" h="2167467" w="2136723">
                  <a:moveTo>
                    <a:pt x="48668" y="0"/>
                  </a:moveTo>
                  <a:lnTo>
                    <a:pt x="2088055" y="0"/>
                  </a:lnTo>
                  <a:cubicBezTo>
                    <a:pt x="2100962" y="0"/>
                    <a:pt x="2113341" y="5128"/>
                    <a:pt x="2122468" y="14255"/>
                  </a:cubicBezTo>
                  <a:cubicBezTo>
                    <a:pt x="2131595" y="23382"/>
                    <a:pt x="2136723" y="35761"/>
                    <a:pt x="2136723" y="48668"/>
                  </a:cubicBezTo>
                  <a:lnTo>
                    <a:pt x="2136723" y="2118799"/>
                  </a:lnTo>
                  <a:cubicBezTo>
                    <a:pt x="2136723" y="2145677"/>
                    <a:pt x="2114934" y="2167467"/>
                    <a:pt x="2088055" y="2167467"/>
                  </a:cubicBezTo>
                  <a:lnTo>
                    <a:pt x="48668" y="2167467"/>
                  </a:lnTo>
                  <a:cubicBezTo>
                    <a:pt x="21789" y="2167467"/>
                    <a:pt x="0" y="2145677"/>
                    <a:pt x="0" y="2118799"/>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txBox="1"/>
            <p:nvPr/>
          </p:nvSpPr>
          <p:spPr>
            <a:xfrm>
              <a:off x="0" y="-28575"/>
              <a:ext cx="2136723"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0" name="Google Shape;560;p23"/>
          <p:cNvSpPr/>
          <p:nvPr/>
        </p:nvSpPr>
        <p:spPr>
          <a:xfrm>
            <a:off x="1660813" y="3211116"/>
            <a:ext cx="6528354" cy="5610189"/>
          </a:xfrm>
          <a:custGeom>
            <a:rect b="b" l="l" r="r" t="t"/>
            <a:pathLst>
              <a:path extrusionOk="0" h="5610189" w="6528354">
                <a:moveTo>
                  <a:pt x="0" y="0"/>
                </a:moveTo>
                <a:lnTo>
                  <a:pt x="6528355" y="0"/>
                </a:lnTo>
                <a:lnTo>
                  <a:pt x="6528355" y="5610189"/>
                </a:lnTo>
                <a:lnTo>
                  <a:pt x="0" y="5610189"/>
                </a:lnTo>
                <a:lnTo>
                  <a:pt x="0" y="0"/>
                </a:lnTo>
                <a:close/>
              </a:path>
            </a:pathLst>
          </a:custGeom>
          <a:blipFill rotWithShape="1">
            <a:blip r:embed="rId4">
              <a:alphaModFix/>
            </a:blip>
            <a:stretch>
              <a:fillRect b="-718" l="-41357" r="-31745" t="0"/>
            </a:stretch>
          </a:blipFill>
          <a:ln>
            <a:noFill/>
          </a:ln>
        </p:spPr>
      </p:sp>
      <p:sp>
        <p:nvSpPr>
          <p:cNvPr id="561" name="Google Shape;561;p23"/>
          <p:cNvSpPr txBox="1"/>
          <p:nvPr/>
        </p:nvSpPr>
        <p:spPr>
          <a:xfrm>
            <a:off x="9483535" y="1711960"/>
            <a:ext cx="7194642" cy="684403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Muchos sistemas tienen mecanismos para permitir que otros usuarios ejecuten programas escritos por usuarios. Estos programas se ejecutan en el dominio que proporciona los derechos de acceso del usuario que los ejecuta.</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Un virus troyano es un tipo de malware que se descarga en una computadora disfrazado de programa legítimo. El programa se ejecutaría dentro del dominio del usuario, permitiéndole hacer cualquier cosa que el usuario pueda hacer, incluida la eliminación de sus archivos, por ejemplo.</a:t>
            </a:r>
            <a:endParaRPr/>
          </a:p>
        </p:txBody>
      </p:sp>
      <p:sp>
        <p:nvSpPr>
          <p:cNvPr id="562" name="Google Shape;562;p23"/>
          <p:cNvSpPr txBox="1"/>
          <p:nvPr/>
        </p:nvSpPr>
        <p:spPr>
          <a:xfrm>
            <a:off x="2238768" y="1380291"/>
            <a:ext cx="5372445" cy="1029716"/>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699" u="none" cap="none" strike="noStrike">
                <a:solidFill>
                  <a:srgbClr val="FFFFFF"/>
                </a:solidFill>
                <a:latin typeface="Arial"/>
                <a:ea typeface="Arial"/>
                <a:cs typeface="Arial"/>
                <a:sym typeface="Arial"/>
              </a:rPr>
              <a:t>TROYANOS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66" name="Shape 566"/>
        <p:cNvGrpSpPr/>
        <p:nvPr/>
      </p:nvGrpSpPr>
      <p:grpSpPr>
        <a:xfrm>
          <a:off x="0" y="0"/>
          <a:ext cx="0" cy="0"/>
          <a:chOff x="0" y="0"/>
          <a:chExt cx="0" cy="0"/>
        </a:xfrm>
      </p:grpSpPr>
      <p:sp>
        <p:nvSpPr>
          <p:cNvPr id="567" name="Google Shape;567;p24"/>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68" name="Google Shape;568;p24"/>
          <p:cNvGrpSpPr/>
          <p:nvPr/>
        </p:nvGrpSpPr>
        <p:grpSpPr>
          <a:xfrm>
            <a:off x="1089705" y="2650407"/>
            <a:ext cx="7700739" cy="5131785"/>
            <a:chOff x="0" y="-28575"/>
            <a:chExt cx="2028178" cy="1351581"/>
          </a:xfrm>
        </p:grpSpPr>
        <p:sp>
          <p:nvSpPr>
            <p:cNvPr id="569" name="Google Shape;569;p24"/>
            <p:cNvSpPr/>
            <p:nvPr/>
          </p:nvSpPr>
          <p:spPr>
            <a:xfrm>
              <a:off x="0" y="0"/>
              <a:ext cx="2028178" cy="1323006"/>
            </a:xfrm>
            <a:custGeom>
              <a:rect b="b" l="l" r="r" t="t"/>
              <a:pathLst>
                <a:path extrusionOk="0" h="1323006" w="2028178">
                  <a:moveTo>
                    <a:pt x="51273" y="0"/>
                  </a:moveTo>
                  <a:lnTo>
                    <a:pt x="1976906" y="0"/>
                  </a:lnTo>
                  <a:cubicBezTo>
                    <a:pt x="2005223" y="0"/>
                    <a:pt x="2028178" y="22956"/>
                    <a:pt x="2028178" y="51273"/>
                  </a:cubicBezTo>
                  <a:lnTo>
                    <a:pt x="2028178" y="1271733"/>
                  </a:lnTo>
                  <a:cubicBezTo>
                    <a:pt x="2028178" y="1300050"/>
                    <a:pt x="2005223" y="1323006"/>
                    <a:pt x="1976906" y="1323006"/>
                  </a:cubicBezTo>
                  <a:lnTo>
                    <a:pt x="51273" y="1323006"/>
                  </a:lnTo>
                  <a:cubicBezTo>
                    <a:pt x="22956" y="1323006"/>
                    <a:pt x="0" y="1300050"/>
                    <a:pt x="0" y="1271733"/>
                  </a:cubicBezTo>
                  <a:lnTo>
                    <a:pt x="0" y="51273"/>
                  </a:lnTo>
                  <a:cubicBezTo>
                    <a:pt x="0" y="22956"/>
                    <a:pt x="22956" y="0"/>
                    <a:pt x="512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txBox="1"/>
            <p:nvPr/>
          </p:nvSpPr>
          <p:spPr>
            <a:xfrm>
              <a:off x="0" y="-28575"/>
              <a:ext cx="2028178" cy="135158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1" name="Google Shape;571;p24"/>
          <p:cNvGrpSpPr/>
          <p:nvPr/>
        </p:nvGrpSpPr>
        <p:grpSpPr>
          <a:xfrm>
            <a:off x="9085426" y="920204"/>
            <a:ext cx="8112870" cy="8338096"/>
            <a:chOff x="0" y="-28575"/>
            <a:chExt cx="2136723" cy="2196042"/>
          </a:xfrm>
        </p:grpSpPr>
        <p:sp>
          <p:nvSpPr>
            <p:cNvPr id="572" name="Google Shape;572;p24"/>
            <p:cNvSpPr/>
            <p:nvPr/>
          </p:nvSpPr>
          <p:spPr>
            <a:xfrm>
              <a:off x="0" y="0"/>
              <a:ext cx="2136723" cy="2167467"/>
            </a:xfrm>
            <a:custGeom>
              <a:rect b="b" l="l" r="r" t="t"/>
              <a:pathLst>
                <a:path extrusionOk="0" h="2167467" w="2136723">
                  <a:moveTo>
                    <a:pt x="48668" y="0"/>
                  </a:moveTo>
                  <a:lnTo>
                    <a:pt x="2088055" y="0"/>
                  </a:lnTo>
                  <a:cubicBezTo>
                    <a:pt x="2100962" y="0"/>
                    <a:pt x="2113341" y="5128"/>
                    <a:pt x="2122468" y="14255"/>
                  </a:cubicBezTo>
                  <a:cubicBezTo>
                    <a:pt x="2131595" y="23382"/>
                    <a:pt x="2136723" y="35761"/>
                    <a:pt x="2136723" y="48668"/>
                  </a:cubicBezTo>
                  <a:lnTo>
                    <a:pt x="2136723" y="2118799"/>
                  </a:lnTo>
                  <a:cubicBezTo>
                    <a:pt x="2136723" y="2145677"/>
                    <a:pt x="2114934" y="2167467"/>
                    <a:pt x="2088055" y="2167467"/>
                  </a:cubicBezTo>
                  <a:lnTo>
                    <a:pt x="48668" y="2167467"/>
                  </a:lnTo>
                  <a:cubicBezTo>
                    <a:pt x="21789" y="2167467"/>
                    <a:pt x="0" y="2145677"/>
                    <a:pt x="0" y="2118799"/>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txBox="1"/>
            <p:nvPr/>
          </p:nvSpPr>
          <p:spPr>
            <a:xfrm>
              <a:off x="0" y="-28575"/>
              <a:ext cx="2136723"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4" name="Google Shape;574;p24"/>
          <p:cNvSpPr/>
          <p:nvPr/>
        </p:nvSpPr>
        <p:spPr>
          <a:xfrm>
            <a:off x="1579023" y="3296284"/>
            <a:ext cx="6722103" cy="3921295"/>
          </a:xfrm>
          <a:custGeom>
            <a:rect b="b" l="l" r="r" t="t"/>
            <a:pathLst>
              <a:path extrusionOk="0" h="3921295" w="6722103">
                <a:moveTo>
                  <a:pt x="0" y="0"/>
                </a:moveTo>
                <a:lnTo>
                  <a:pt x="6722103" y="0"/>
                </a:lnTo>
                <a:lnTo>
                  <a:pt x="6722103" y="3921294"/>
                </a:lnTo>
                <a:lnTo>
                  <a:pt x="0" y="3921294"/>
                </a:lnTo>
                <a:lnTo>
                  <a:pt x="0" y="0"/>
                </a:lnTo>
                <a:close/>
              </a:path>
            </a:pathLst>
          </a:custGeom>
          <a:blipFill rotWithShape="1">
            <a:blip r:embed="rId4">
              <a:alphaModFix/>
            </a:blip>
            <a:stretch>
              <a:fillRect b="0" l="-1100" r="-1100" t="0"/>
            </a:stretch>
          </a:blipFill>
          <a:ln>
            <a:noFill/>
          </a:ln>
        </p:spPr>
      </p:sp>
      <p:sp>
        <p:nvSpPr>
          <p:cNvPr id="575" name="Google Shape;575;p24"/>
          <p:cNvSpPr txBox="1"/>
          <p:nvPr/>
        </p:nvSpPr>
        <p:spPr>
          <a:xfrm>
            <a:off x="9544540" y="1497647"/>
            <a:ext cx="7270730" cy="72726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El diseñador de un programa o sistema puede dejar un hueco en el software que sólo él es capaz de utilizar. Por ejemplo, el código podría buscar un ID de usuario o una contraseña específicos y podría eludir los procedimientos de seguridad normales.</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Las trampillas plantean un problema difícil porque, para detectarlas, tenemos que analizar todo el código fuente de todos los componentes de un sistema. Dado que los sistemas de software pueden constar de millones de líneas de código, este análisis no se realiza con frecuencia y, a menudo, no se realiza en absoluto.</a:t>
            </a:r>
            <a:endParaRPr/>
          </a:p>
        </p:txBody>
      </p:sp>
      <p:sp>
        <p:nvSpPr>
          <p:cNvPr id="576" name="Google Shape;576;p24"/>
          <p:cNvSpPr txBox="1"/>
          <p:nvPr/>
        </p:nvSpPr>
        <p:spPr>
          <a:xfrm>
            <a:off x="1964874" y="1410726"/>
            <a:ext cx="5950400" cy="1029716"/>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699" u="none" cap="none" strike="noStrike">
                <a:solidFill>
                  <a:srgbClr val="FFFFFF"/>
                </a:solidFill>
                <a:latin typeface="Arial"/>
                <a:ea typeface="Arial"/>
                <a:cs typeface="Arial"/>
                <a:sym typeface="Arial"/>
              </a:rPr>
              <a:t>BACKDOORS</a:t>
            </a:r>
            <a:endParaRPr/>
          </a:p>
        </p:txBody>
      </p:sp>
      <p:grpSp>
        <p:nvGrpSpPr>
          <p:cNvPr id="577" name="Google Shape;577;p24"/>
          <p:cNvGrpSpPr/>
          <p:nvPr/>
        </p:nvGrpSpPr>
        <p:grpSpPr>
          <a:xfrm>
            <a:off x="1089705" y="7854830"/>
            <a:ext cx="7700739" cy="1403470"/>
            <a:chOff x="0" y="-28575"/>
            <a:chExt cx="2028178" cy="369638"/>
          </a:xfrm>
        </p:grpSpPr>
        <p:sp>
          <p:nvSpPr>
            <p:cNvPr id="578" name="Google Shape;578;p24"/>
            <p:cNvSpPr/>
            <p:nvPr/>
          </p:nvSpPr>
          <p:spPr>
            <a:xfrm>
              <a:off x="0" y="0"/>
              <a:ext cx="2028178" cy="341063"/>
            </a:xfrm>
            <a:custGeom>
              <a:rect b="b" l="l" r="r" t="t"/>
              <a:pathLst>
                <a:path extrusionOk="0" h="341063" w="2028178">
                  <a:moveTo>
                    <a:pt x="51273" y="0"/>
                  </a:moveTo>
                  <a:lnTo>
                    <a:pt x="1976906" y="0"/>
                  </a:lnTo>
                  <a:cubicBezTo>
                    <a:pt x="2005223" y="0"/>
                    <a:pt x="2028178" y="22956"/>
                    <a:pt x="2028178" y="51273"/>
                  </a:cubicBezTo>
                  <a:lnTo>
                    <a:pt x="2028178" y="289790"/>
                  </a:lnTo>
                  <a:cubicBezTo>
                    <a:pt x="2028178" y="318108"/>
                    <a:pt x="2005223" y="341063"/>
                    <a:pt x="1976906" y="341063"/>
                  </a:cubicBezTo>
                  <a:lnTo>
                    <a:pt x="51273" y="341063"/>
                  </a:lnTo>
                  <a:cubicBezTo>
                    <a:pt x="37674" y="341063"/>
                    <a:pt x="24633" y="335661"/>
                    <a:pt x="15017" y="326046"/>
                  </a:cubicBezTo>
                  <a:cubicBezTo>
                    <a:pt x="5402" y="316430"/>
                    <a:pt x="0" y="303389"/>
                    <a:pt x="0" y="289790"/>
                  </a:cubicBezTo>
                  <a:lnTo>
                    <a:pt x="0" y="51273"/>
                  </a:lnTo>
                  <a:cubicBezTo>
                    <a:pt x="0" y="22956"/>
                    <a:pt x="22956" y="0"/>
                    <a:pt x="512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txBox="1"/>
            <p:nvPr/>
          </p:nvSpPr>
          <p:spPr>
            <a:xfrm>
              <a:off x="0" y="-28575"/>
              <a:ext cx="2028178" cy="3696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83" name="Shape 583"/>
        <p:cNvGrpSpPr/>
        <p:nvPr/>
      </p:nvGrpSpPr>
      <p:grpSpPr>
        <a:xfrm>
          <a:off x="0" y="0"/>
          <a:ext cx="0" cy="0"/>
          <a:chOff x="0" y="0"/>
          <a:chExt cx="0" cy="0"/>
        </a:xfrm>
      </p:grpSpPr>
      <p:sp>
        <p:nvSpPr>
          <p:cNvPr id="584" name="Google Shape;584;p25"/>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85" name="Google Shape;585;p25"/>
          <p:cNvGrpSpPr/>
          <p:nvPr/>
        </p:nvGrpSpPr>
        <p:grpSpPr>
          <a:xfrm>
            <a:off x="1150709" y="2665625"/>
            <a:ext cx="7548563" cy="6592675"/>
            <a:chOff x="0" y="-28575"/>
            <a:chExt cx="1988099" cy="1736342"/>
          </a:xfrm>
        </p:grpSpPr>
        <p:sp>
          <p:nvSpPr>
            <p:cNvPr id="586" name="Google Shape;586;p25"/>
            <p:cNvSpPr/>
            <p:nvPr/>
          </p:nvSpPr>
          <p:spPr>
            <a:xfrm>
              <a:off x="0" y="0"/>
              <a:ext cx="1988099" cy="1707767"/>
            </a:xfrm>
            <a:custGeom>
              <a:rect b="b" l="l" r="r" t="t"/>
              <a:pathLst>
                <a:path extrusionOk="0" h="1707767" w="1988099">
                  <a:moveTo>
                    <a:pt x="52306" y="0"/>
                  </a:moveTo>
                  <a:lnTo>
                    <a:pt x="1935793" y="0"/>
                  </a:lnTo>
                  <a:cubicBezTo>
                    <a:pt x="1964681" y="0"/>
                    <a:pt x="1988099" y="23418"/>
                    <a:pt x="1988099" y="52306"/>
                  </a:cubicBezTo>
                  <a:lnTo>
                    <a:pt x="1988099" y="1655461"/>
                  </a:lnTo>
                  <a:cubicBezTo>
                    <a:pt x="1988099" y="1684349"/>
                    <a:pt x="1964681" y="1707767"/>
                    <a:pt x="1935793" y="1707767"/>
                  </a:cubicBezTo>
                  <a:lnTo>
                    <a:pt x="52306" y="1707767"/>
                  </a:lnTo>
                  <a:cubicBezTo>
                    <a:pt x="23418" y="1707767"/>
                    <a:pt x="0" y="1684349"/>
                    <a:pt x="0" y="1655461"/>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txBox="1"/>
            <p:nvPr/>
          </p:nvSpPr>
          <p:spPr>
            <a:xfrm>
              <a:off x="0" y="-28575"/>
              <a:ext cx="1988099" cy="17363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8" name="Google Shape;588;p25"/>
          <p:cNvGrpSpPr/>
          <p:nvPr/>
        </p:nvGrpSpPr>
        <p:grpSpPr>
          <a:xfrm>
            <a:off x="9024421" y="920204"/>
            <a:ext cx="8112870" cy="8338096"/>
            <a:chOff x="0" y="-28575"/>
            <a:chExt cx="2136723" cy="2196042"/>
          </a:xfrm>
        </p:grpSpPr>
        <p:sp>
          <p:nvSpPr>
            <p:cNvPr id="589" name="Google Shape;589;p25"/>
            <p:cNvSpPr/>
            <p:nvPr/>
          </p:nvSpPr>
          <p:spPr>
            <a:xfrm>
              <a:off x="0" y="0"/>
              <a:ext cx="2136723" cy="2167467"/>
            </a:xfrm>
            <a:custGeom>
              <a:rect b="b" l="l" r="r" t="t"/>
              <a:pathLst>
                <a:path extrusionOk="0" h="2167467" w="2136723">
                  <a:moveTo>
                    <a:pt x="48668" y="0"/>
                  </a:moveTo>
                  <a:lnTo>
                    <a:pt x="2088055" y="0"/>
                  </a:lnTo>
                  <a:cubicBezTo>
                    <a:pt x="2100962" y="0"/>
                    <a:pt x="2113341" y="5128"/>
                    <a:pt x="2122468" y="14255"/>
                  </a:cubicBezTo>
                  <a:cubicBezTo>
                    <a:pt x="2131595" y="23382"/>
                    <a:pt x="2136723" y="35761"/>
                    <a:pt x="2136723" y="48668"/>
                  </a:cubicBezTo>
                  <a:lnTo>
                    <a:pt x="2136723" y="2118799"/>
                  </a:lnTo>
                  <a:cubicBezTo>
                    <a:pt x="2136723" y="2145677"/>
                    <a:pt x="2114934" y="2167467"/>
                    <a:pt x="2088055" y="2167467"/>
                  </a:cubicBezTo>
                  <a:lnTo>
                    <a:pt x="48668" y="2167467"/>
                  </a:lnTo>
                  <a:cubicBezTo>
                    <a:pt x="21789" y="2167467"/>
                    <a:pt x="0" y="2145677"/>
                    <a:pt x="0" y="2118799"/>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txBox="1"/>
            <p:nvPr/>
          </p:nvSpPr>
          <p:spPr>
            <a:xfrm>
              <a:off x="0" y="-28575"/>
              <a:ext cx="2136723"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1" name="Google Shape;591;p25"/>
          <p:cNvSpPr/>
          <p:nvPr/>
        </p:nvSpPr>
        <p:spPr>
          <a:xfrm>
            <a:off x="1681732" y="3295670"/>
            <a:ext cx="6486517" cy="5441080"/>
          </a:xfrm>
          <a:custGeom>
            <a:rect b="b" l="l" r="r" t="t"/>
            <a:pathLst>
              <a:path extrusionOk="0" h="5441080" w="6486517">
                <a:moveTo>
                  <a:pt x="0" y="0"/>
                </a:moveTo>
                <a:lnTo>
                  <a:pt x="6486517" y="0"/>
                </a:lnTo>
                <a:lnTo>
                  <a:pt x="6486517" y="5441081"/>
                </a:lnTo>
                <a:lnTo>
                  <a:pt x="0" y="5441081"/>
                </a:lnTo>
                <a:lnTo>
                  <a:pt x="0" y="0"/>
                </a:lnTo>
                <a:close/>
              </a:path>
            </a:pathLst>
          </a:custGeom>
          <a:blipFill rotWithShape="1">
            <a:blip r:embed="rId4">
              <a:alphaModFix/>
            </a:blip>
            <a:stretch>
              <a:fillRect b="0" l="-24181" r="-24938" t="0"/>
            </a:stretch>
          </a:blipFill>
          <a:ln>
            <a:noFill/>
          </a:ln>
        </p:spPr>
      </p:sp>
      <p:sp>
        <p:nvSpPr>
          <p:cNvPr id="592" name="Google Shape;592;p25"/>
          <p:cNvSpPr txBox="1"/>
          <p:nvPr/>
        </p:nvSpPr>
        <p:spPr>
          <a:xfrm>
            <a:off x="9483535" y="1359217"/>
            <a:ext cx="7270730" cy="75399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Considere un programa que inicia un incidente de seguridad sólo bajo ciertas circunstancias. Sería difícil de detectar porque, en operaciones normales, no habría ningún agujero de seguridad. Sin embargo, cuando se cumpliera un conjunto predefinido de parámetros, se crearía el agujero de seguridad. Este escenario se conoce como bomba lógica.</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Un programador, por ejemplo, podría escribir código para detectar si todavía tiene empleo; si esa verificación falla, se podría generar un demonio para permitir el acceso remoto o se podría ejecutar un código para causar daños al sitio.</a:t>
            </a:r>
            <a:endParaRPr/>
          </a:p>
        </p:txBody>
      </p:sp>
      <p:sp>
        <p:nvSpPr>
          <p:cNvPr id="593" name="Google Shape;593;p25"/>
          <p:cNvSpPr txBox="1"/>
          <p:nvPr/>
        </p:nvSpPr>
        <p:spPr>
          <a:xfrm>
            <a:off x="1234406" y="1378267"/>
            <a:ext cx="7381170" cy="982472"/>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399" u="none" cap="none" strike="noStrike">
                <a:solidFill>
                  <a:srgbClr val="FFFFFF"/>
                </a:solidFill>
                <a:latin typeface="Arial"/>
                <a:ea typeface="Arial"/>
                <a:cs typeface="Arial"/>
                <a:sym typeface="Arial"/>
              </a:rPr>
              <a:t>BOMBA LOGICA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d07657106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d07657106_0_21"/>
          <p:cNvSpPr txBox="1"/>
          <p:nvPr/>
        </p:nvSpPr>
        <p:spPr>
          <a:xfrm>
            <a:off x="5991825" y="345343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Protección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Privilegios de modo de usuario y kernel</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Control de acceso</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Seguridad</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Modelos y </a:t>
            </a:r>
            <a:r>
              <a:rPr lang="en-US" sz="4200">
                <a:solidFill>
                  <a:schemeClr val="lt1"/>
                </a:solidFill>
                <a:latin typeface="Calibri"/>
                <a:ea typeface="Calibri"/>
                <a:cs typeface="Calibri"/>
                <a:sym typeface="Calibri"/>
              </a:rPr>
              <a:t>principios</a:t>
            </a:r>
            <a:r>
              <a:rPr lang="en-US" sz="4200">
                <a:solidFill>
                  <a:schemeClr val="lt1"/>
                </a:solidFill>
                <a:latin typeface="Calibri"/>
                <a:ea typeface="Calibri"/>
                <a:cs typeface="Calibri"/>
                <a:sym typeface="Calibri"/>
              </a:rPr>
              <a:t> de seguridad</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Vulnerabilidades del sistema operativo y medidas de seguridad</a:t>
            </a:r>
            <a:endParaRPr sz="4200">
              <a:solidFill>
                <a:schemeClr val="lt1"/>
              </a:solidFill>
              <a:latin typeface="Calibri"/>
              <a:ea typeface="Calibri"/>
              <a:cs typeface="Calibri"/>
              <a:sym typeface="Calibri"/>
            </a:endParaRPr>
          </a:p>
        </p:txBody>
      </p:sp>
      <p:grpSp>
        <p:nvGrpSpPr>
          <p:cNvPr id="109" name="Google Shape;109;g35d07657106_0_21"/>
          <p:cNvGrpSpPr/>
          <p:nvPr/>
        </p:nvGrpSpPr>
        <p:grpSpPr>
          <a:xfrm>
            <a:off x="5261819" y="1886650"/>
            <a:ext cx="7764346" cy="662377"/>
            <a:chOff x="5261919" y="2543550"/>
            <a:chExt cx="7764346" cy="662377"/>
          </a:xfrm>
        </p:grpSpPr>
        <p:grpSp>
          <p:nvGrpSpPr>
            <p:cNvPr id="110" name="Google Shape;110;g35d07657106_0_21"/>
            <p:cNvGrpSpPr/>
            <p:nvPr/>
          </p:nvGrpSpPr>
          <p:grpSpPr>
            <a:xfrm>
              <a:off x="5261919" y="2543553"/>
              <a:ext cx="7764346" cy="662374"/>
              <a:chOff x="0" y="-28575"/>
              <a:chExt cx="5099400" cy="435000"/>
            </a:xfrm>
          </p:grpSpPr>
          <p:sp>
            <p:nvSpPr>
              <p:cNvPr id="111" name="Google Shape;111;g35d07657106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d07657106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d07657106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d07657106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97" name="Shape 597"/>
        <p:cNvGrpSpPr/>
        <p:nvPr/>
      </p:nvGrpSpPr>
      <p:grpSpPr>
        <a:xfrm>
          <a:off x="0" y="0"/>
          <a:ext cx="0" cy="0"/>
          <a:chOff x="0" y="0"/>
          <a:chExt cx="0" cy="0"/>
        </a:xfrm>
      </p:grpSpPr>
      <p:sp>
        <p:nvSpPr>
          <p:cNvPr id="598" name="Google Shape;598;p26"/>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99" name="Google Shape;599;p26"/>
          <p:cNvGrpSpPr/>
          <p:nvPr/>
        </p:nvGrpSpPr>
        <p:grpSpPr>
          <a:xfrm>
            <a:off x="1150709" y="2361849"/>
            <a:ext cx="7548563" cy="6838652"/>
            <a:chOff x="0" y="-28575"/>
            <a:chExt cx="1988099" cy="1801126"/>
          </a:xfrm>
        </p:grpSpPr>
        <p:sp>
          <p:nvSpPr>
            <p:cNvPr id="600" name="Google Shape;600;p26"/>
            <p:cNvSpPr/>
            <p:nvPr/>
          </p:nvSpPr>
          <p:spPr>
            <a:xfrm>
              <a:off x="0" y="0"/>
              <a:ext cx="1988099" cy="1772551"/>
            </a:xfrm>
            <a:custGeom>
              <a:rect b="b" l="l" r="r" t="t"/>
              <a:pathLst>
                <a:path extrusionOk="0" h="1772551" w="1988099">
                  <a:moveTo>
                    <a:pt x="52306" y="0"/>
                  </a:moveTo>
                  <a:lnTo>
                    <a:pt x="1935793" y="0"/>
                  </a:lnTo>
                  <a:cubicBezTo>
                    <a:pt x="1964681" y="0"/>
                    <a:pt x="1988099" y="23418"/>
                    <a:pt x="1988099" y="52306"/>
                  </a:cubicBezTo>
                  <a:lnTo>
                    <a:pt x="1988099" y="1720245"/>
                  </a:lnTo>
                  <a:cubicBezTo>
                    <a:pt x="1988099" y="1749133"/>
                    <a:pt x="1964681" y="1772551"/>
                    <a:pt x="1935793" y="1772551"/>
                  </a:cubicBezTo>
                  <a:lnTo>
                    <a:pt x="52306" y="1772551"/>
                  </a:lnTo>
                  <a:cubicBezTo>
                    <a:pt x="23418" y="1772551"/>
                    <a:pt x="0" y="1749133"/>
                    <a:pt x="0" y="1720245"/>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txBox="1"/>
            <p:nvPr/>
          </p:nvSpPr>
          <p:spPr>
            <a:xfrm>
              <a:off x="0" y="-28575"/>
              <a:ext cx="1988099" cy="180112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2" name="Google Shape;602;p26"/>
          <p:cNvGrpSpPr/>
          <p:nvPr/>
        </p:nvGrpSpPr>
        <p:grpSpPr>
          <a:xfrm>
            <a:off x="9024421" y="2361849"/>
            <a:ext cx="8112870" cy="6838652"/>
            <a:chOff x="0" y="-28575"/>
            <a:chExt cx="2136723" cy="1801126"/>
          </a:xfrm>
        </p:grpSpPr>
        <p:sp>
          <p:nvSpPr>
            <p:cNvPr id="603" name="Google Shape;603;p26"/>
            <p:cNvSpPr/>
            <p:nvPr/>
          </p:nvSpPr>
          <p:spPr>
            <a:xfrm>
              <a:off x="0" y="0"/>
              <a:ext cx="2136723" cy="1772551"/>
            </a:xfrm>
            <a:custGeom>
              <a:rect b="b" l="l" r="r" t="t"/>
              <a:pathLst>
                <a:path extrusionOk="0" h="1772551" w="2136723">
                  <a:moveTo>
                    <a:pt x="48668" y="0"/>
                  </a:moveTo>
                  <a:lnTo>
                    <a:pt x="2088055" y="0"/>
                  </a:lnTo>
                  <a:cubicBezTo>
                    <a:pt x="2100962" y="0"/>
                    <a:pt x="2113341" y="5128"/>
                    <a:pt x="2122468" y="14255"/>
                  </a:cubicBezTo>
                  <a:cubicBezTo>
                    <a:pt x="2131595" y="23382"/>
                    <a:pt x="2136723" y="35761"/>
                    <a:pt x="2136723" y="48668"/>
                  </a:cubicBezTo>
                  <a:lnTo>
                    <a:pt x="2136723" y="1723883"/>
                  </a:lnTo>
                  <a:cubicBezTo>
                    <a:pt x="2136723" y="1750762"/>
                    <a:pt x="2114934" y="1772551"/>
                    <a:pt x="2088055" y="1772551"/>
                  </a:cubicBezTo>
                  <a:lnTo>
                    <a:pt x="48668" y="1772551"/>
                  </a:lnTo>
                  <a:cubicBezTo>
                    <a:pt x="21789" y="1772551"/>
                    <a:pt x="0" y="1750762"/>
                    <a:pt x="0" y="1723883"/>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txBox="1"/>
            <p:nvPr/>
          </p:nvSpPr>
          <p:spPr>
            <a:xfrm>
              <a:off x="0" y="-28575"/>
              <a:ext cx="2136723" cy="180112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5" name="Google Shape;605;p26"/>
          <p:cNvSpPr/>
          <p:nvPr/>
        </p:nvSpPr>
        <p:spPr>
          <a:xfrm>
            <a:off x="1653069" y="3034857"/>
            <a:ext cx="6543844" cy="5669992"/>
          </a:xfrm>
          <a:custGeom>
            <a:rect b="b" l="l" r="r" t="t"/>
            <a:pathLst>
              <a:path extrusionOk="0" h="5669992" w="6543844">
                <a:moveTo>
                  <a:pt x="0" y="0"/>
                </a:moveTo>
                <a:lnTo>
                  <a:pt x="6543844" y="0"/>
                </a:lnTo>
                <a:lnTo>
                  <a:pt x="6543844" y="5669992"/>
                </a:lnTo>
                <a:lnTo>
                  <a:pt x="0" y="5669992"/>
                </a:lnTo>
                <a:lnTo>
                  <a:pt x="0" y="0"/>
                </a:lnTo>
                <a:close/>
              </a:path>
            </a:pathLst>
          </a:custGeom>
          <a:blipFill rotWithShape="1">
            <a:blip r:embed="rId4">
              <a:alphaModFix/>
            </a:blip>
            <a:stretch>
              <a:fillRect b="0" l="-7689" r="-22113" t="0"/>
            </a:stretch>
          </a:blipFill>
          <a:ln>
            <a:noFill/>
          </a:ln>
        </p:spPr>
      </p:sp>
      <p:sp>
        <p:nvSpPr>
          <p:cNvPr id="606" name="Google Shape;606;p26"/>
          <p:cNvSpPr txBox="1"/>
          <p:nvPr/>
        </p:nvSpPr>
        <p:spPr>
          <a:xfrm>
            <a:off x="9445491" y="2923771"/>
            <a:ext cx="7270730" cy="58635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Otra forma de amenaza de programa es un virus. Un virus es un fragmento de código incrustado en un programa legítimo. Son capaces de autorreplicarse y están diseñados para "infectar" otros programas. Pueden causar estragos en un sistema al modificar o destruir archivos y provocar fallas en el sistema y mal funcionamiento del programa.</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Como ocurre con la mayoría de los ataques de penetración, los virus son muy específicos de arquitecturas, sistemas operativos y aplicaciones.</a:t>
            </a:r>
            <a:endParaRPr/>
          </a:p>
        </p:txBody>
      </p:sp>
      <p:sp>
        <p:nvSpPr>
          <p:cNvPr id="607" name="Google Shape;607;p26"/>
          <p:cNvSpPr txBox="1"/>
          <p:nvPr/>
        </p:nvSpPr>
        <p:spPr>
          <a:xfrm>
            <a:off x="5453415" y="1076975"/>
            <a:ext cx="7381170" cy="1256411"/>
          </a:xfrm>
          <a:prstGeom prst="rect">
            <a:avLst/>
          </a:prstGeom>
          <a:noFill/>
          <a:ln>
            <a:noFill/>
          </a:ln>
        </p:spPr>
        <p:txBody>
          <a:bodyPr anchorCtr="0" anchor="t" bIns="0" lIns="0" spcFirstLastPara="1" rIns="0" wrap="square" tIns="0">
            <a:spAutoFit/>
          </a:bodyPr>
          <a:lstStyle/>
          <a:p>
            <a:pPr indent="0" lvl="0" marL="0" marR="0" rtl="0" algn="ctr">
              <a:lnSpc>
                <a:spcPct val="121002"/>
              </a:lnSpc>
              <a:spcBef>
                <a:spcPts val="0"/>
              </a:spcBef>
              <a:spcAft>
                <a:spcPts val="0"/>
              </a:spcAft>
              <a:buNone/>
            </a:pPr>
            <a:r>
              <a:rPr b="0" i="0" lang="en-US" sz="8199" u="none" cap="none" strike="noStrike">
                <a:solidFill>
                  <a:srgbClr val="FFFFFF"/>
                </a:solidFill>
                <a:latin typeface="Arial"/>
                <a:ea typeface="Arial"/>
                <a:cs typeface="Arial"/>
                <a:sym typeface="Arial"/>
              </a:rPr>
              <a:t>VIRUS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11" name="Shape 611"/>
        <p:cNvGrpSpPr/>
        <p:nvPr/>
      </p:nvGrpSpPr>
      <p:grpSpPr>
        <a:xfrm>
          <a:off x="0" y="0"/>
          <a:ext cx="0" cy="0"/>
          <a:chOff x="0" y="0"/>
          <a:chExt cx="0" cy="0"/>
        </a:xfrm>
      </p:grpSpPr>
      <p:sp>
        <p:nvSpPr>
          <p:cNvPr id="612" name="Google Shape;612;p27"/>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13" name="Google Shape;613;p27"/>
          <p:cNvGrpSpPr/>
          <p:nvPr/>
        </p:nvGrpSpPr>
        <p:grpSpPr>
          <a:xfrm>
            <a:off x="1150709" y="2551553"/>
            <a:ext cx="7548563" cy="6390242"/>
            <a:chOff x="0" y="-28575"/>
            <a:chExt cx="1988099" cy="1683027"/>
          </a:xfrm>
        </p:grpSpPr>
        <p:sp>
          <p:nvSpPr>
            <p:cNvPr id="614" name="Google Shape;614;p27"/>
            <p:cNvSpPr/>
            <p:nvPr/>
          </p:nvSpPr>
          <p:spPr>
            <a:xfrm>
              <a:off x="0" y="0"/>
              <a:ext cx="1988099" cy="1654452"/>
            </a:xfrm>
            <a:custGeom>
              <a:rect b="b" l="l" r="r" t="t"/>
              <a:pathLst>
                <a:path extrusionOk="0" h="1654452" w="1988099">
                  <a:moveTo>
                    <a:pt x="52306" y="0"/>
                  </a:moveTo>
                  <a:lnTo>
                    <a:pt x="1935793" y="0"/>
                  </a:lnTo>
                  <a:cubicBezTo>
                    <a:pt x="1964681" y="0"/>
                    <a:pt x="1988099" y="23418"/>
                    <a:pt x="1988099" y="52306"/>
                  </a:cubicBezTo>
                  <a:lnTo>
                    <a:pt x="1988099" y="1602145"/>
                  </a:lnTo>
                  <a:cubicBezTo>
                    <a:pt x="1988099" y="1631033"/>
                    <a:pt x="1964681" y="1654452"/>
                    <a:pt x="1935793" y="1654452"/>
                  </a:cubicBezTo>
                  <a:lnTo>
                    <a:pt x="52306" y="1654452"/>
                  </a:lnTo>
                  <a:cubicBezTo>
                    <a:pt x="23418" y="1654452"/>
                    <a:pt x="0" y="1631033"/>
                    <a:pt x="0" y="1602145"/>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txBox="1"/>
            <p:nvPr/>
          </p:nvSpPr>
          <p:spPr>
            <a:xfrm>
              <a:off x="0" y="-28575"/>
              <a:ext cx="1988099" cy="168302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6" name="Google Shape;616;p27"/>
          <p:cNvGrpSpPr/>
          <p:nvPr/>
        </p:nvGrpSpPr>
        <p:grpSpPr>
          <a:xfrm>
            <a:off x="9024421" y="2551553"/>
            <a:ext cx="8112870" cy="6390242"/>
            <a:chOff x="0" y="-28575"/>
            <a:chExt cx="2136723" cy="1683027"/>
          </a:xfrm>
        </p:grpSpPr>
        <p:sp>
          <p:nvSpPr>
            <p:cNvPr id="617" name="Google Shape;617;p27"/>
            <p:cNvSpPr/>
            <p:nvPr/>
          </p:nvSpPr>
          <p:spPr>
            <a:xfrm>
              <a:off x="0" y="0"/>
              <a:ext cx="2136723" cy="1654452"/>
            </a:xfrm>
            <a:custGeom>
              <a:rect b="b" l="l" r="r" t="t"/>
              <a:pathLst>
                <a:path extrusionOk="0" h="1654452" w="2136723">
                  <a:moveTo>
                    <a:pt x="48668" y="0"/>
                  </a:moveTo>
                  <a:lnTo>
                    <a:pt x="2088055" y="0"/>
                  </a:lnTo>
                  <a:cubicBezTo>
                    <a:pt x="2100962" y="0"/>
                    <a:pt x="2113341" y="5128"/>
                    <a:pt x="2122468" y="14255"/>
                  </a:cubicBezTo>
                  <a:cubicBezTo>
                    <a:pt x="2131595" y="23382"/>
                    <a:pt x="2136723" y="35761"/>
                    <a:pt x="2136723" y="48668"/>
                  </a:cubicBezTo>
                  <a:lnTo>
                    <a:pt x="2136723" y="1605783"/>
                  </a:lnTo>
                  <a:cubicBezTo>
                    <a:pt x="2136723" y="1632662"/>
                    <a:pt x="2114934" y="1654452"/>
                    <a:pt x="2088055" y="1654452"/>
                  </a:cubicBezTo>
                  <a:lnTo>
                    <a:pt x="48668" y="1654452"/>
                  </a:lnTo>
                  <a:cubicBezTo>
                    <a:pt x="21789" y="1654452"/>
                    <a:pt x="0" y="1632662"/>
                    <a:pt x="0" y="1605783"/>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txBox="1"/>
            <p:nvPr/>
          </p:nvSpPr>
          <p:spPr>
            <a:xfrm>
              <a:off x="0" y="-28575"/>
              <a:ext cx="2136723" cy="168302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9" name="Google Shape;619;p27"/>
          <p:cNvSpPr/>
          <p:nvPr/>
        </p:nvSpPr>
        <p:spPr>
          <a:xfrm>
            <a:off x="1663147" y="3778579"/>
            <a:ext cx="6523687" cy="4044686"/>
          </a:xfrm>
          <a:custGeom>
            <a:rect b="b" l="l" r="r" t="t"/>
            <a:pathLst>
              <a:path extrusionOk="0" h="4044686" w="6523687">
                <a:moveTo>
                  <a:pt x="0" y="0"/>
                </a:moveTo>
                <a:lnTo>
                  <a:pt x="6523687" y="0"/>
                </a:lnTo>
                <a:lnTo>
                  <a:pt x="6523687" y="4044686"/>
                </a:lnTo>
                <a:lnTo>
                  <a:pt x="0" y="4044686"/>
                </a:lnTo>
                <a:lnTo>
                  <a:pt x="0" y="0"/>
                </a:lnTo>
                <a:close/>
              </a:path>
            </a:pathLst>
          </a:custGeom>
          <a:blipFill rotWithShape="1">
            <a:blip r:embed="rId4">
              <a:alphaModFix/>
            </a:blip>
            <a:stretch>
              <a:fillRect b="0" l="0" r="0" t="0"/>
            </a:stretch>
          </a:blipFill>
          <a:ln>
            <a:noFill/>
          </a:ln>
        </p:spPr>
      </p:sp>
      <p:sp>
        <p:nvSpPr>
          <p:cNvPr id="620" name="Google Shape;620;p27"/>
          <p:cNvSpPr txBox="1"/>
          <p:nvPr/>
        </p:nvSpPr>
        <p:spPr>
          <a:xfrm>
            <a:off x="9445491" y="3064390"/>
            <a:ext cx="7270730" cy="54444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Un gusano es un programa autónomo y autorreplicante que utiliza mecanismos de red para propagarse a otras máquinas.</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Los gusanos pueden modificar y eliminar archivos e incluso pueden inyectar software malicioso adicional en una computadora. A veces, el propósito de un gusano informático es sólo hacer copias de sí mismo una y otra vez, agotando los recursos del sistema al sobrecargar una red.</a:t>
            </a:r>
            <a:endParaRPr/>
          </a:p>
        </p:txBody>
      </p:sp>
      <p:sp>
        <p:nvSpPr>
          <p:cNvPr id="621" name="Google Shape;621;p27"/>
          <p:cNvSpPr txBox="1"/>
          <p:nvPr/>
        </p:nvSpPr>
        <p:spPr>
          <a:xfrm>
            <a:off x="5333836" y="1335680"/>
            <a:ext cx="7381170" cy="982472"/>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399" u="none" cap="none" strike="noStrike">
                <a:solidFill>
                  <a:srgbClr val="FFFFFF"/>
                </a:solidFill>
                <a:latin typeface="Arial"/>
                <a:ea typeface="Arial"/>
                <a:cs typeface="Arial"/>
                <a:sym typeface="Arial"/>
              </a:rPr>
              <a:t>GUSANOS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25" name="Shape 625"/>
        <p:cNvGrpSpPr/>
        <p:nvPr/>
      </p:nvGrpSpPr>
      <p:grpSpPr>
        <a:xfrm>
          <a:off x="0" y="0"/>
          <a:ext cx="0" cy="0"/>
          <a:chOff x="0" y="0"/>
          <a:chExt cx="0" cy="0"/>
        </a:xfrm>
      </p:grpSpPr>
      <p:sp>
        <p:nvSpPr>
          <p:cNvPr id="626" name="Google Shape;626;p28"/>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27" name="Google Shape;627;p28"/>
          <p:cNvGrpSpPr/>
          <p:nvPr/>
        </p:nvGrpSpPr>
        <p:grpSpPr>
          <a:xfrm>
            <a:off x="1150709" y="2901558"/>
            <a:ext cx="7548563" cy="5659797"/>
            <a:chOff x="0" y="-28575"/>
            <a:chExt cx="1988099" cy="1490646"/>
          </a:xfrm>
        </p:grpSpPr>
        <p:sp>
          <p:nvSpPr>
            <p:cNvPr id="628" name="Google Shape;628;p28"/>
            <p:cNvSpPr/>
            <p:nvPr/>
          </p:nvSpPr>
          <p:spPr>
            <a:xfrm>
              <a:off x="0" y="0"/>
              <a:ext cx="1988099" cy="1462071"/>
            </a:xfrm>
            <a:custGeom>
              <a:rect b="b" l="l" r="r" t="t"/>
              <a:pathLst>
                <a:path extrusionOk="0" h="1462071" w="1988099">
                  <a:moveTo>
                    <a:pt x="52306" y="0"/>
                  </a:moveTo>
                  <a:lnTo>
                    <a:pt x="1935793" y="0"/>
                  </a:lnTo>
                  <a:cubicBezTo>
                    <a:pt x="1964681" y="0"/>
                    <a:pt x="1988099" y="23418"/>
                    <a:pt x="1988099" y="52306"/>
                  </a:cubicBezTo>
                  <a:lnTo>
                    <a:pt x="1988099" y="1409765"/>
                  </a:lnTo>
                  <a:cubicBezTo>
                    <a:pt x="1988099" y="1438653"/>
                    <a:pt x="1964681" y="1462071"/>
                    <a:pt x="1935793" y="1462071"/>
                  </a:cubicBezTo>
                  <a:lnTo>
                    <a:pt x="52306" y="1462071"/>
                  </a:lnTo>
                  <a:cubicBezTo>
                    <a:pt x="23418" y="1462071"/>
                    <a:pt x="0" y="1438653"/>
                    <a:pt x="0" y="1409765"/>
                  </a:cubicBezTo>
                  <a:lnTo>
                    <a:pt x="0" y="52306"/>
                  </a:lnTo>
                  <a:cubicBezTo>
                    <a:pt x="0" y="23418"/>
                    <a:pt x="23418" y="0"/>
                    <a:pt x="523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txBox="1"/>
            <p:nvPr/>
          </p:nvSpPr>
          <p:spPr>
            <a:xfrm>
              <a:off x="0" y="-28575"/>
              <a:ext cx="1988099" cy="14906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0" name="Google Shape;630;p28"/>
          <p:cNvGrpSpPr/>
          <p:nvPr/>
        </p:nvGrpSpPr>
        <p:grpSpPr>
          <a:xfrm>
            <a:off x="9024421" y="2901558"/>
            <a:ext cx="8112870" cy="5659797"/>
            <a:chOff x="0" y="-28575"/>
            <a:chExt cx="2136723" cy="1490646"/>
          </a:xfrm>
        </p:grpSpPr>
        <p:sp>
          <p:nvSpPr>
            <p:cNvPr id="631" name="Google Shape;631;p28"/>
            <p:cNvSpPr/>
            <p:nvPr/>
          </p:nvSpPr>
          <p:spPr>
            <a:xfrm>
              <a:off x="0" y="0"/>
              <a:ext cx="2136723" cy="1462071"/>
            </a:xfrm>
            <a:custGeom>
              <a:rect b="b" l="l" r="r" t="t"/>
              <a:pathLst>
                <a:path extrusionOk="0" h="1462071" w="2136723">
                  <a:moveTo>
                    <a:pt x="48668" y="0"/>
                  </a:moveTo>
                  <a:lnTo>
                    <a:pt x="2088055" y="0"/>
                  </a:lnTo>
                  <a:cubicBezTo>
                    <a:pt x="2100962" y="0"/>
                    <a:pt x="2113341" y="5128"/>
                    <a:pt x="2122468" y="14255"/>
                  </a:cubicBezTo>
                  <a:cubicBezTo>
                    <a:pt x="2131595" y="23382"/>
                    <a:pt x="2136723" y="35761"/>
                    <a:pt x="2136723" y="48668"/>
                  </a:cubicBezTo>
                  <a:lnTo>
                    <a:pt x="2136723" y="1413403"/>
                  </a:lnTo>
                  <a:cubicBezTo>
                    <a:pt x="2136723" y="1440281"/>
                    <a:pt x="2114934" y="1462071"/>
                    <a:pt x="2088055" y="1462071"/>
                  </a:cubicBezTo>
                  <a:lnTo>
                    <a:pt x="48668" y="1462071"/>
                  </a:lnTo>
                  <a:cubicBezTo>
                    <a:pt x="21789" y="1462071"/>
                    <a:pt x="0" y="1440281"/>
                    <a:pt x="0" y="1413403"/>
                  </a:cubicBezTo>
                  <a:lnTo>
                    <a:pt x="0" y="48668"/>
                  </a:lnTo>
                  <a:cubicBezTo>
                    <a:pt x="0" y="21789"/>
                    <a:pt x="21789" y="0"/>
                    <a:pt x="4866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txBox="1"/>
            <p:nvPr/>
          </p:nvSpPr>
          <p:spPr>
            <a:xfrm>
              <a:off x="0" y="-28575"/>
              <a:ext cx="2136723" cy="14906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3" name="Google Shape;633;p28"/>
          <p:cNvSpPr/>
          <p:nvPr/>
        </p:nvSpPr>
        <p:spPr>
          <a:xfrm>
            <a:off x="1728632" y="3648140"/>
            <a:ext cx="6392717" cy="4275130"/>
          </a:xfrm>
          <a:custGeom>
            <a:rect b="b" l="l" r="r" t="t"/>
            <a:pathLst>
              <a:path extrusionOk="0" h="4275130" w="6392717">
                <a:moveTo>
                  <a:pt x="0" y="0"/>
                </a:moveTo>
                <a:lnTo>
                  <a:pt x="6392717" y="0"/>
                </a:lnTo>
                <a:lnTo>
                  <a:pt x="6392717" y="4275130"/>
                </a:lnTo>
                <a:lnTo>
                  <a:pt x="0" y="4275130"/>
                </a:lnTo>
                <a:lnTo>
                  <a:pt x="0" y="0"/>
                </a:lnTo>
                <a:close/>
              </a:path>
            </a:pathLst>
          </a:custGeom>
          <a:blipFill rotWithShape="1">
            <a:blip r:embed="rId4">
              <a:alphaModFix/>
            </a:blip>
            <a:stretch>
              <a:fillRect b="0" l="0" r="0" t="0"/>
            </a:stretch>
          </a:blipFill>
          <a:ln>
            <a:noFill/>
          </a:ln>
        </p:spPr>
      </p:sp>
      <p:sp>
        <p:nvSpPr>
          <p:cNvPr id="634" name="Google Shape;634;p28"/>
          <p:cNvSpPr txBox="1"/>
          <p:nvPr/>
        </p:nvSpPr>
        <p:spPr>
          <a:xfrm>
            <a:off x="9445491" y="3556081"/>
            <a:ext cx="7270730" cy="41871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El escaneo de puertos no es un ataque, sino más bien un medio para que un hacker detecte las vulnerabilidades de un sistema ante un ataque.</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El escaneo de puertos generalmente es automatizado e involucra una herramienta que intenta crear una conexión TCP/IP a un puerto específico o a un rango de puertos.</a:t>
            </a:r>
            <a:endParaRPr/>
          </a:p>
        </p:txBody>
      </p:sp>
      <p:sp>
        <p:nvSpPr>
          <p:cNvPr id="635" name="Google Shape;635;p28"/>
          <p:cNvSpPr txBox="1"/>
          <p:nvPr/>
        </p:nvSpPr>
        <p:spPr>
          <a:xfrm>
            <a:off x="3543605" y="1716120"/>
            <a:ext cx="11200790" cy="982472"/>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399" u="none" cap="none" strike="noStrike">
                <a:solidFill>
                  <a:srgbClr val="FFFFFF"/>
                </a:solidFill>
                <a:latin typeface="Arial"/>
                <a:ea typeface="Arial"/>
                <a:cs typeface="Arial"/>
                <a:sym typeface="Arial"/>
              </a:rPr>
              <a:t>ESCANEO DE PUERTOS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39" name="Shape 639"/>
        <p:cNvGrpSpPr/>
        <p:nvPr/>
      </p:nvGrpSpPr>
      <p:grpSpPr>
        <a:xfrm>
          <a:off x="0" y="0"/>
          <a:ext cx="0" cy="0"/>
          <a:chOff x="0" y="0"/>
          <a:chExt cx="0" cy="0"/>
        </a:xfrm>
      </p:grpSpPr>
      <p:sp>
        <p:nvSpPr>
          <p:cNvPr id="640" name="Google Shape;640;p2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41" name="Google Shape;641;p29"/>
          <p:cNvGrpSpPr/>
          <p:nvPr/>
        </p:nvGrpSpPr>
        <p:grpSpPr>
          <a:xfrm>
            <a:off x="1150709" y="2787366"/>
            <a:ext cx="6802900" cy="6470934"/>
            <a:chOff x="0" y="-28575"/>
            <a:chExt cx="1791710" cy="1704279"/>
          </a:xfrm>
        </p:grpSpPr>
        <p:sp>
          <p:nvSpPr>
            <p:cNvPr id="642" name="Google Shape;642;p29"/>
            <p:cNvSpPr/>
            <p:nvPr/>
          </p:nvSpPr>
          <p:spPr>
            <a:xfrm>
              <a:off x="0" y="0"/>
              <a:ext cx="1791710" cy="1675704"/>
            </a:xfrm>
            <a:custGeom>
              <a:rect b="b" l="l" r="r" t="t"/>
              <a:pathLst>
                <a:path extrusionOk="0" h="1675704" w="1791710">
                  <a:moveTo>
                    <a:pt x="58040" y="0"/>
                  </a:moveTo>
                  <a:lnTo>
                    <a:pt x="1733671" y="0"/>
                  </a:lnTo>
                  <a:cubicBezTo>
                    <a:pt x="1749064" y="0"/>
                    <a:pt x="1763826" y="6115"/>
                    <a:pt x="1774711" y="16999"/>
                  </a:cubicBezTo>
                  <a:cubicBezTo>
                    <a:pt x="1785595" y="27884"/>
                    <a:pt x="1791710" y="42647"/>
                    <a:pt x="1791710" y="58040"/>
                  </a:cubicBezTo>
                  <a:lnTo>
                    <a:pt x="1791710" y="1617664"/>
                  </a:lnTo>
                  <a:cubicBezTo>
                    <a:pt x="1791710" y="1633057"/>
                    <a:pt x="1785595" y="1647820"/>
                    <a:pt x="1774711" y="1658705"/>
                  </a:cubicBezTo>
                  <a:cubicBezTo>
                    <a:pt x="1763826" y="1669589"/>
                    <a:pt x="1749064" y="1675704"/>
                    <a:pt x="1733671" y="1675704"/>
                  </a:cubicBezTo>
                  <a:lnTo>
                    <a:pt x="58040" y="1675704"/>
                  </a:lnTo>
                  <a:cubicBezTo>
                    <a:pt x="42647" y="1675704"/>
                    <a:pt x="27884" y="1669589"/>
                    <a:pt x="16999" y="1658705"/>
                  </a:cubicBezTo>
                  <a:cubicBezTo>
                    <a:pt x="6115" y="1647820"/>
                    <a:pt x="0" y="1633057"/>
                    <a:pt x="0" y="1617664"/>
                  </a:cubicBezTo>
                  <a:lnTo>
                    <a:pt x="0" y="58040"/>
                  </a:lnTo>
                  <a:cubicBezTo>
                    <a:pt x="0" y="42647"/>
                    <a:pt x="6115" y="27884"/>
                    <a:pt x="16999" y="16999"/>
                  </a:cubicBezTo>
                  <a:cubicBezTo>
                    <a:pt x="27884" y="6115"/>
                    <a:pt x="42647" y="0"/>
                    <a:pt x="5804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txBox="1"/>
            <p:nvPr/>
          </p:nvSpPr>
          <p:spPr>
            <a:xfrm>
              <a:off x="0" y="-28575"/>
              <a:ext cx="1791710" cy="170427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4" name="Google Shape;644;p29"/>
          <p:cNvGrpSpPr/>
          <p:nvPr/>
        </p:nvGrpSpPr>
        <p:grpSpPr>
          <a:xfrm>
            <a:off x="8339629" y="920204"/>
            <a:ext cx="8797662" cy="8338096"/>
            <a:chOff x="0" y="-28575"/>
            <a:chExt cx="2317080" cy="2196042"/>
          </a:xfrm>
        </p:grpSpPr>
        <p:sp>
          <p:nvSpPr>
            <p:cNvPr id="645" name="Google Shape;645;p29"/>
            <p:cNvSpPr/>
            <p:nvPr/>
          </p:nvSpPr>
          <p:spPr>
            <a:xfrm>
              <a:off x="0" y="0"/>
              <a:ext cx="2317080" cy="2167467"/>
            </a:xfrm>
            <a:custGeom>
              <a:rect b="b" l="l" r="r" t="t"/>
              <a:pathLst>
                <a:path extrusionOk="0" h="2167467" w="2317080">
                  <a:moveTo>
                    <a:pt x="44880" y="0"/>
                  </a:moveTo>
                  <a:lnTo>
                    <a:pt x="2272200" y="0"/>
                  </a:lnTo>
                  <a:cubicBezTo>
                    <a:pt x="2284103" y="0"/>
                    <a:pt x="2295518" y="4728"/>
                    <a:pt x="2303935" y="13145"/>
                  </a:cubicBezTo>
                  <a:cubicBezTo>
                    <a:pt x="2312351" y="21562"/>
                    <a:pt x="2317080" y="32977"/>
                    <a:pt x="2317080" y="44880"/>
                  </a:cubicBezTo>
                  <a:lnTo>
                    <a:pt x="2317080" y="2122587"/>
                  </a:lnTo>
                  <a:cubicBezTo>
                    <a:pt x="2317080" y="2134490"/>
                    <a:pt x="2312351" y="2145905"/>
                    <a:pt x="2303935" y="2154322"/>
                  </a:cubicBezTo>
                  <a:cubicBezTo>
                    <a:pt x="2295518" y="2162738"/>
                    <a:pt x="2284103" y="2167467"/>
                    <a:pt x="2272200" y="2167467"/>
                  </a:cubicBezTo>
                  <a:lnTo>
                    <a:pt x="44880" y="2167467"/>
                  </a:lnTo>
                  <a:cubicBezTo>
                    <a:pt x="32977" y="2167467"/>
                    <a:pt x="21562" y="2162738"/>
                    <a:pt x="13145" y="2154322"/>
                  </a:cubicBezTo>
                  <a:cubicBezTo>
                    <a:pt x="4728" y="2145905"/>
                    <a:pt x="0" y="2134490"/>
                    <a:pt x="0" y="2122587"/>
                  </a:cubicBezTo>
                  <a:lnTo>
                    <a:pt x="0" y="44880"/>
                  </a:lnTo>
                  <a:cubicBezTo>
                    <a:pt x="0" y="32977"/>
                    <a:pt x="4728" y="21562"/>
                    <a:pt x="13145" y="13145"/>
                  </a:cubicBezTo>
                  <a:cubicBezTo>
                    <a:pt x="21562" y="4728"/>
                    <a:pt x="32977" y="0"/>
                    <a:pt x="4488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txBox="1"/>
            <p:nvPr/>
          </p:nvSpPr>
          <p:spPr>
            <a:xfrm>
              <a:off x="0" y="-28575"/>
              <a:ext cx="2317080"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7" name="Google Shape;647;p29"/>
          <p:cNvSpPr/>
          <p:nvPr/>
        </p:nvSpPr>
        <p:spPr>
          <a:xfrm>
            <a:off x="2287110" y="3297879"/>
            <a:ext cx="4530098" cy="5558403"/>
          </a:xfrm>
          <a:custGeom>
            <a:rect b="b" l="l" r="r" t="t"/>
            <a:pathLst>
              <a:path extrusionOk="0" h="5558403" w="4530098">
                <a:moveTo>
                  <a:pt x="0" y="0"/>
                </a:moveTo>
                <a:lnTo>
                  <a:pt x="4530098" y="0"/>
                </a:lnTo>
                <a:lnTo>
                  <a:pt x="4530098" y="5558403"/>
                </a:lnTo>
                <a:lnTo>
                  <a:pt x="0" y="5558403"/>
                </a:lnTo>
                <a:lnTo>
                  <a:pt x="0" y="0"/>
                </a:lnTo>
                <a:close/>
              </a:path>
            </a:pathLst>
          </a:custGeom>
          <a:blipFill rotWithShape="1">
            <a:blip r:embed="rId4">
              <a:alphaModFix/>
            </a:blip>
            <a:stretch>
              <a:fillRect b="0" l="0" r="0" t="0"/>
            </a:stretch>
          </a:blipFill>
          <a:ln>
            <a:noFill/>
          </a:ln>
        </p:spPr>
      </p:sp>
      <p:sp>
        <p:nvSpPr>
          <p:cNvPr id="648" name="Google Shape;648;p29"/>
          <p:cNvSpPr txBox="1"/>
          <p:nvPr/>
        </p:nvSpPr>
        <p:spPr>
          <a:xfrm>
            <a:off x="8760699" y="1568768"/>
            <a:ext cx="7955523" cy="71208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Los ataques DOS no tienen como objetivo obtener información o robar recursos, sino interrumpir el uso legítimo de un sistema o instalación. La mayoría de los ataques de denegación de servicio involucran sistemas en los que el atacante no ha penetrado. De hecho, lanzar un ataque que impida el uso legítimo es frecuentemente más fácil que irrumpir en una máquina o instalación.</a:t>
            </a:r>
            <a:endParaRPr/>
          </a:p>
          <a:p>
            <a:pPr indent="0" lvl="0" marL="0" marR="0" rtl="0" algn="l">
              <a:lnSpc>
                <a:spcPct val="130000"/>
              </a:lnSpc>
              <a:spcBef>
                <a:spcPts val="0"/>
              </a:spcBef>
              <a:spcAft>
                <a:spcPts val="0"/>
              </a:spcAft>
              <a:buNone/>
            </a:pPr>
            <a:r>
              <a:t/>
            </a:r>
            <a:endParaRPr b="0" i="0" sz="255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50" u="none" cap="none" strike="noStrike">
                <a:solidFill>
                  <a:srgbClr val="FFFFFF"/>
                </a:solidFill>
                <a:latin typeface="Montserrat"/>
                <a:ea typeface="Montserrat"/>
                <a:cs typeface="Montserrat"/>
                <a:sym typeface="Montserrat"/>
              </a:rPr>
              <a:t>Los ataques de denegación de servicio generalmente se basan en la red. Se dividen en dos categorías. El primer caso es un ataque que utiliza tantos recursos de las instalaciones que, en esencia, no se puede realizar ningún trabajo útil. El segundo caso implica interrumpir la red de la instalación.</a:t>
            </a:r>
            <a:endParaRPr/>
          </a:p>
        </p:txBody>
      </p:sp>
      <p:sp>
        <p:nvSpPr>
          <p:cNvPr id="649" name="Google Shape;649;p29"/>
          <p:cNvSpPr txBox="1"/>
          <p:nvPr/>
        </p:nvSpPr>
        <p:spPr>
          <a:xfrm>
            <a:off x="1394191" y="1156133"/>
            <a:ext cx="6315937"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NEGACIÓN DE SERVICIO (DDOS)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5d07657106_0_1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55" name="Google Shape;655;g35d07657106_0_121"/>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56" name="Google Shape;656;g35d07657106_0_121"/>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57" name="Google Shape;657;g35d07657106_0_121"/>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Control de Acceso en Linux</a:t>
            </a:r>
            <a:endParaRPr b="0" i="0" sz="8600" u="none" cap="none" strike="noStrike">
              <a:solidFill>
                <a:srgbClr val="FFFFFF"/>
              </a:solidFill>
              <a:latin typeface="Arial"/>
              <a:ea typeface="Arial"/>
              <a:cs typeface="Arial"/>
              <a:sym typeface="Arial"/>
            </a:endParaRPr>
          </a:p>
        </p:txBody>
      </p:sp>
      <p:pic>
        <p:nvPicPr>
          <p:cNvPr id="658" name="Google Shape;658;g35d07657106_0_121"/>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659" name="Google Shape;659;g35d07657106_0_121"/>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660" name="Google Shape;660;g35d07657106_0_121"/>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64" name="Shape 664"/>
        <p:cNvGrpSpPr/>
        <p:nvPr/>
      </p:nvGrpSpPr>
      <p:grpSpPr>
        <a:xfrm>
          <a:off x="0" y="0"/>
          <a:ext cx="0" cy="0"/>
          <a:chOff x="0" y="0"/>
          <a:chExt cx="0" cy="0"/>
        </a:xfrm>
      </p:grpSpPr>
      <p:sp>
        <p:nvSpPr>
          <p:cNvPr id="665" name="Google Shape;665;g35d07657106_0_13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66" name="Google Shape;666;g35d07657106_0_131"/>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667" name="Google Shape;667;g35d07657106_0_131"/>
          <p:cNvGrpSpPr/>
          <p:nvPr/>
        </p:nvGrpSpPr>
        <p:grpSpPr>
          <a:xfrm>
            <a:off x="5348650" y="3052877"/>
            <a:ext cx="8767890" cy="4860102"/>
            <a:chOff x="0" y="-19050"/>
            <a:chExt cx="1956900" cy="2395201"/>
          </a:xfrm>
        </p:grpSpPr>
        <p:sp>
          <p:nvSpPr>
            <p:cNvPr id="668" name="Google Shape;668;g35d07657106_0_13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35d07657106_0_13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70" name="Google Shape;670;g35d07657106_0_131"/>
          <p:cNvSpPr txBox="1"/>
          <p:nvPr/>
        </p:nvSpPr>
        <p:spPr>
          <a:xfrm>
            <a:off x="6271525" y="4405475"/>
            <a:ext cx="73332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lang="en-US" sz="3200">
                <a:solidFill>
                  <a:schemeClr val="lt1"/>
                </a:solidFill>
              </a:rPr>
              <a:t>Proteccion</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Seguridad</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Vulnerabilidades</a:t>
            </a:r>
            <a:endParaRPr sz="32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74" name="Shape 674"/>
        <p:cNvGrpSpPr/>
        <p:nvPr/>
      </p:nvGrpSpPr>
      <p:grpSpPr>
        <a:xfrm>
          <a:off x="0" y="0"/>
          <a:ext cx="0" cy="0"/>
          <a:chOff x="0" y="0"/>
          <a:chExt cx="0" cy="0"/>
        </a:xfrm>
      </p:grpSpPr>
      <p:sp>
        <p:nvSpPr>
          <p:cNvPr id="675" name="Google Shape;675;g35d07657106_0_14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76" name="Google Shape;676;g35d07657106_0_140"/>
          <p:cNvSpPr txBox="1"/>
          <p:nvPr/>
        </p:nvSpPr>
        <p:spPr>
          <a:xfrm>
            <a:off x="2293015" y="10955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677" name="Google Shape;677;g35d07657106_0_140"/>
          <p:cNvGrpSpPr/>
          <p:nvPr/>
        </p:nvGrpSpPr>
        <p:grpSpPr>
          <a:xfrm>
            <a:off x="2293074" y="3299175"/>
            <a:ext cx="13701822" cy="4860102"/>
            <a:chOff x="0" y="-19050"/>
            <a:chExt cx="1956900" cy="2395201"/>
          </a:xfrm>
        </p:grpSpPr>
        <p:sp>
          <p:nvSpPr>
            <p:cNvPr id="678" name="Google Shape;678;g35d07657106_0_14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35d07657106_0_14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80" name="Google Shape;680;g35d07657106_0_140"/>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Etica: </a:t>
            </a:r>
            <a:r>
              <a:rPr lang="en-US" sz="3200">
                <a:solidFill>
                  <a:schemeClr val="lt1"/>
                </a:solidFill>
              </a:rPr>
              <a:t>Los mecanismos de control de acceso, privilegio y seguridad deben programarse de manera responsable, siendo que somos personas que potencialmente </a:t>
            </a:r>
            <a:r>
              <a:rPr lang="en-US" sz="3200">
                <a:solidFill>
                  <a:schemeClr val="lt1"/>
                </a:solidFill>
              </a:rPr>
              <a:t>estarán</a:t>
            </a:r>
            <a:r>
              <a:rPr lang="en-US" sz="3200">
                <a:solidFill>
                  <a:schemeClr val="lt1"/>
                </a:solidFill>
              </a:rPr>
              <a:t> </a:t>
            </a:r>
            <a:r>
              <a:rPr lang="en-US" sz="3200">
                <a:solidFill>
                  <a:schemeClr val="lt1"/>
                </a:solidFill>
              </a:rPr>
              <a:t>detrás</a:t>
            </a:r>
            <a:r>
              <a:rPr lang="en-US" sz="3200">
                <a:solidFill>
                  <a:schemeClr val="lt1"/>
                </a:solidFill>
              </a:rPr>
              <a:t> de sistemas que requieren seguridad importante, es </a:t>
            </a:r>
            <a:r>
              <a:rPr lang="en-US" sz="3200">
                <a:solidFill>
                  <a:schemeClr val="lt1"/>
                </a:solidFill>
              </a:rPr>
              <a:t>esencial</a:t>
            </a:r>
            <a:r>
              <a:rPr lang="en-US" sz="3200">
                <a:solidFill>
                  <a:schemeClr val="lt1"/>
                </a:solidFill>
              </a:rPr>
              <a:t> mantener una </a:t>
            </a:r>
            <a:r>
              <a:rPr lang="en-US" sz="3200">
                <a:solidFill>
                  <a:schemeClr val="lt1"/>
                </a:solidFill>
              </a:rPr>
              <a:t>ética</a:t>
            </a:r>
            <a:r>
              <a:rPr lang="en-US" sz="3200">
                <a:solidFill>
                  <a:schemeClr val="lt1"/>
                </a:solidFill>
              </a:rPr>
              <a:t> intachable.</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86" name="Google Shape;686;p30"/>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87" name="Google Shape;687;p30"/>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688" name="Google Shape;688;p30"/>
          <p:cNvGrpSpPr/>
          <p:nvPr/>
        </p:nvGrpSpPr>
        <p:grpSpPr>
          <a:xfrm>
            <a:off x="6725937" y="6354796"/>
            <a:ext cx="4836125" cy="1241011"/>
            <a:chOff x="0" y="-19050"/>
            <a:chExt cx="1273712" cy="326851"/>
          </a:xfrm>
        </p:grpSpPr>
        <p:sp>
          <p:nvSpPr>
            <p:cNvPr id="689" name="Google Shape;689;p30"/>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1" name="Google Shape;691;p30"/>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692" name="Google Shape;692;p30"/>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d07657106_0_32"/>
          <p:cNvGrpSpPr/>
          <p:nvPr/>
        </p:nvGrpSpPr>
        <p:grpSpPr>
          <a:xfrm>
            <a:off x="3300300" y="3865649"/>
            <a:ext cx="11687426" cy="2780189"/>
            <a:chOff x="0" y="-19050"/>
            <a:chExt cx="1876865" cy="1078889"/>
          </a:xfrm>
        </p:grpSpPr>
        <p:sp>
          <p:nvSpPr>
            <p:cNvPr id="120" name="Google Shape;120;g35d07657106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d07657106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d07657106_0_32"/>
          <p:cNvGrpSpPr/>
          <p:nvPr/>
        </p:nvGrpSpPr>
        <p:grpSpPr>
          <a:xfrm>
            <a:off x="3713601" y="4575230"/>
            <a:ext cx="1136538" cy="1136538"/>
            <a:chOff x="0" y="0"/>
            <a:chExt cx="812800" cy="812800"/>
          </a:xfrm>
        </p:grpSpPr>
        <p:sp>
          <p:nvSpPr>
            <p:cNvPr id="123" name="Google Shape;123;g35d07657106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7657106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d07657106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d07657106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d07657106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d07657106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d07657106_0_32"/>
          <p:cNvSpPr txBox="1"/>
          <p:nvPr/>
        </p:nvSpPr>
        <p:spPr>
          <a:xfrm>
            <a:off x="5040450" y="4336154"/>
            <a:ext cx="9287400" cy="15084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Evaluar sistemas operativos para soluciones específicas.</a:t>
            </a:r>
            <a:endParaRPr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36" name="Google Shape;136;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37" name="Google Shape;137;p1"/>
          <p:cNvSpPr txBox="1"/>
          <p:nvPr/>
        </p:nvSpPr>
        <p:spPr>
          <a:xfrm>
            <a:off x="2467000" y="4476662"/>
            <a:ext cx="13354001" cy="2685923"/>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9800" u="none" cap="none" strike="noStrike">
                <a:solidFill>
                  <a:srgbClr val="FFFFFF"/>
                </a:solidFill>
                <a:latin typeface="Arial"/>
                <a:ea typeface="Arial"/>
                <a:cs typeface="Arial"/>
                <a:sym typeface="Arial"/>
              </a:rPr>
              <a:t>PROTECCIÓN Y SEGURIDAD</a:t>
            </a:r>
            <a:endParaRPr/>
          </a:p>
        </p:txBody>
      </p:sp>
      <p:sp>
        <p:nvSpPr>
          <p:cNvPr id="138" name="Google Shape;138;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39" name="Google Shape;139;p1"/>
          <p:cNvGrpSpPr/>
          <p:nvPr/>
        </p:nvGrpSpPr>
        <p:grpSpPr>
          <a:xfrm>
            <a:off x="5261794" y="3401388"/>
            <a:ext cx="7764411" cy="662315"/>
            <a:chOff x="0" y="-28575"/>
            <a:chExt cx="5099278" cy="434975"/>
          </a:xfrm>
        </p:grpSpPr>
        <p:sp>
          <p:nvSpPr>
            <p:cNvPr id="140" name="Google Shape;140;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42" name="Google Shape;142;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6" name="Shape 146"/>
        <p:cNvGrpSpPr/>
        <p:nvPr/>
      </p:nvGrpSpPr>
      <p:grpSpPr>
        <a:xfrm>
          <a:off x="0" y="0"/>
          <a:ext cx="0" cy="0"/>
          <a:chOff x="0" y="0"/>
          <a:chExt cx="0" cy="0"/>
        </a:xfrm>
      </p:grpSpPr>
      <p:grpSp>
        <p:nvGrpSpPr>
          <p:cNvPr id="147" name="Google Shape;147;p2"/>
          <p:cNvGrpSpPr/>
          <p:nvPr/>
        </p:nvGrpSpPr>
        <p:grpSpPr>
          <a:xfrm>
            <a:off x="8809044" y="4635962"/>
            <a:ext cx="2311893" cy="1736537"/>
            <a:chOff x="0" y="-28575"/>
            <a:chExt cx="608894" cy="457359"/>
          </a:xfrm>
        </p:grpSpPr>
        <p:sp>
          <p:nvSpPr>
            <p:cNvPr id="148" name="Google Shape;148;p2"/>
            <p:cNvSpPr/>
            <p:nvPr/>
          </p:nvSpPr>
          <p:spPr>
            <a:xfrm>
              <a:off x="0" y="0"/>
              <a:ext cx="608894" cy="428784"/>
            </a:xfrm>
            <a:custGeom>
              <a:rect b="b" l="l" r="r" t="t"/>
              <a:pathLst>
                <a:path extrusionOk="0" h="428784" w="608894">
                  <a:moveTo>
                    <a:pt x="170786" y="0"/>
                  </a:moveTo>
                  <a:lnTo>
                    <a:pt x="438108" y="0"/>
                  </a:lnTo>
                  <a:cubicBezTo>
                    <a:pt x="532430" y="0"/>
                    <a:pt x="608894" y="76463"/>
                    <a:pt x="608894" y="170786"/>
                  </a:cubicBezTo>
                  <a:lnTo>
                    <a:pt x="608894" y="257999"/>
                  </a:lnTo>
                  <a:cubicBezTo>
                    <a:pt x="608894" y="352321"/>
                    <a:pt x="532430" y="428784"/>
                    <a:pt x="438108" y="428784"/>
                  </a:cubicBezTo>
                  <a:lnTo>
                    <a:pt x="170786" y="428784"/>
                  </a:lnTo>
                  <a:cubicBezTo>
                    <a:pt x="125490" y="428784"/>
                    <a:pt x="82050" y="410791"/>
                    <a:pt x="50022" y="378762"/>
                  </a:cubicBezTo>
                  <a:cubicBezTo>
                    <a:pt x="17993" y="346734"/>
                    <a:pt x="0" y="303294"/>
                    <a:pt x="0" y="257999"/>
                  </a:cubicBezTo>
                  <a:lnTo>
                    <a:pt x="0" y="170786"/>
                  </a:lnTo>
                  <a:cubicBezTo>
                    <a:pt x="0" y="76463"/>
                    <a:pt x="76463" y="0"/>
                    <a:pt x="17078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txBox="1"/>
            <p:nvPr/>
          </p:nvSpPr>
          <p:spPr>
            <a:xfrm>
              <a:off x="0" y="-28575"/>
              <a:ext cx="608894" cy="45735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2"/>
          <p:cNvGrpSpPr/>
          <p:nvPr/>
        </p:nvGrpSpPr>
        <p:grpSpPr>
          <a:xfrm>
            <a:off x="1345680" y="2262015"/>
            <a:ext cx="8602264" cy="6996285"/>
            <a:chOff x="0" y="-28575"/>
            <a:chExt cx="2265617" cy="1842643"/>
          </a:xfrm>
        </p:grpSpPr>
        <p:sp>
          <p:nvSpPr>
            <p:cNvPr id="151" name="Google Shape;151;p2"/>
            <p:cNvSpPr/>
            <p:nvPr/>
          </p:nvSpPr>
          <p:spPr>
            <a:xfrm>
              <a:off x="0" y="0"/>
              <a:ext cx="2265617" cy="1814068"/>
            </a:xfrm>
            <a:custGeom>
              <a:rect b="b" l="l" r="r" t="t"/>
              <a:pathLst>
                <a:path extrusionOk="0" h="1814068" w="2265617">
                  <a:moveTo>
                    <a:pt x="45899" y="0"/>
                  </a:moveTo>
                  <a:lnTo>
                    <a:pt x="2219717" y="0"/>
                  </a:lnTo>
                  <a:cubicBezTo>
                    <a:pt x="2245067" y="0"/>
                    <a:pt x="2265617" y="20550"/>
                    <a:pt x="2265617" y="45899"/>
                  </a:cubicBezTo>
                  <a:lnTo>
                    <a:pt x="2265617" y="1768169"/>
                  </a:lnTo>
                  <a:cubicBezTo>
                    <a:pt x="2265617" y="1780342"/>
                    <a:pt x="2260781" y="1792017"/>
                    <a:pt x="2252173" y="1800624"/>
                  </a:cubicBezTo>
                  <a:cubicBezTo>
                    <a:pt x="2243565" y="1809232"/>
                    <a:pt x="2231891" y="1814068"/>
                    <a:pt x="2219717" y="1814068"/>
                  </a:cubicBezTo>
                  <a:lnTo>
                    <a:pt x="45899" y="1814068"/>
                  </a:lnTo>
                  <a:cubicBezTo>
                    <a:pt x="20550" y="1814068"/>
                    <a:pt x="0" y="1793518"/>
                    <a:pt x="0" y="1768169"/>
                  </a:cubicBezTo>
                  <a:lnTo>
                    <a:pt x="0" y="45899"/>
                  </a:lnTo>
                  <a:cubicBezTo>
                    <a:pt x="0" y="20550"/>
                    <a:pt x="20550" y="0"/>
                    <a:pt x="4589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0" y="-28575"/>
              <a:ext cx="2265617" cy="18426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2"/>
          <p:cNvGrpSpPr/>
          <p:nvPr/>
        </p:nvGrpSpPr>
        <p:grpSpPr>
          <a:xfrm>
            <a:off x="8340057" y="2262015"/>
            <a:ext cx="8602264" cy="3027150"/>
            <a:chOff x="0" y="-28575"/>
            <a:chExt cx="2265617" cy="797274"/>
          </a:xfrm>
        </p:grpSpPr>
        <p:sp>
          <p:nvSpPr>
            <p:cNvPr id="154" name="Google Shape;154;p2"/>
            <p:cNvSpPr/>
            <p:nvPr/>
          </p:nvSpPr>
          <p:spPr>
            <a:xfrm>
              <a:off x="0" y="0"/>
              <a:ext cx="2265617" cy="768699"/>
            </a:xfrm>
            <a:custGeom>
              <a:rect b="b" l="l" r="r" t="t"/>
              <a:pathLst>
                <a:path extrusionOk="0" h="768699" w="2265617">
                  <a:moveTo>
                    <a:pt x="45899" y="0"/>
                  </a:moveTo>
                  <a:lnTo>
                    <a:pt x="2219717" y="0"/>
                  </a:lnTo>
                  <a:cubicBezTo>
                    <a:pt x="2245067" y="0"/>
                    <a:pt x="2265617" y="20550"/>
                    <a:pt x="2265617" y="45899"/>
                  </a:cubicBezTo>
                  <a:lnTo>
                    <a:pt x="2265617" y="722800"/>
                  </a:lnTo>
                  <a:cubicBezTo>
                    <a:pt x="2265617" y="748149"/>
                    <a:pt x="2245067" y="768699"/>
                    <a:pt x="2219717" y="768699"/>
                  </a:cubicBezTo>
                  <a:lnTo>
                    <a:pt x="45899" y="768699"/>
                  </a:lnTo>
                  <a:cubicBezTo>
                    <a:pt x="20550" y="768699"/>
                    <a:pt x="0" y="748149"/>
                    <a:pt x="0" y="722800"/>
                  </a:cubicBezTo>
                  <a:lnTo>
                    <a:pt x="0" y="45899"/>
                  </a:lnTo>
                  <a:cubicBezTo>
                    <a:pt x="0" y="20550"/>
                    <a:pt x="20550" y="0"/>
                    <a:pt x="4589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txBox="1"/>
            <p:nvPr/>
          </p:nvSpPr>
          <p:spPr>
            <a:xfrm>
              <a:off x="0" y="-28575"/>
              <a:ext cx="2265617" cy="79727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2"/>
          <p:cNvGrpSpPr/>
          <p:nvPr/>
        </p:nvGrpSpPr>
        <p:grpSpPr>
          <a:xfrm>
            <a:off x="9936280" y="5180669"/>
            <a:ext cx="4052198" cy="2248391"/>
            <a:chOff x="0" y="-28575"/>
            <a:chExt cx="1067246" cy="592169"/>
          </a:xfrm>
        </p:grpSpPr>
        <p:sp>
          <p:nvSpPr>
            <p:cNvPr id="157" name="Google Shape;157;p2"/>
            <p:cNvSpPr/>
            <p:nvPr/>
          </p:nvSpPr>
          <p:spPr>
            <a:xfrm>
              <a:off x="0" y="0"/>
              <a:ext cx="1067246" cy="563594"/>
            </a:xfrm>
            <a:custGeom>
              <a:rect b="b" l="l" r="r" t="t"/>
              <a:pathLst>
                <a:path extrusionOk="0" h="563594" w="1067246">
                  <a:moveTo>
                    <a:pt x="97438" y="0"/>
                  </a:moveTo>
                  <a:lnTo>
                    <a:pt x="969808" y="0"/>
                  </a:lnTo>
                  <a:cubicBezTo>
                    <a:pt x="995650" y="0"/>
                    <a:pt x="1020434" y="10266"/>
                    <a:pt x="1038707" y="28539"/>
                  </a:cubicBezTo>
                  <a:cubicBezTo>
                    <a:pt x="1056980" y="46812"/>
                    <a:pt x="1067246" y="71596"/>
                    <a:pt x="1067246" y="97438"/>
                  </a:cubicBezTo>
                  <a:lnTo>
                    <a:pt x="1067246" y="466156"/>
                  </a:lnTo>
                  <a:cubicBezTo>
                    <a:pt x="1067246" y="519969"/>
                    <a:pt x="1023621" y="563594"/>
                    <a:pt x="969808" y="563594"/>
                  </a:cubicBezTo>
                  <a:lnTo>
                    <a:pt x="97438" y="563594"/>
                  </a:lnTo>
                  <a:cubicBezTo>
                    <a:pt x="43624" y="563594"/>
                    <a:pt x="0" y="519969"/>
                    <a:pt x="0" y="466156"/>
                  </a:cubicBezTo>
                  <a:lnTo>
                    <a:pt x="0" y="97438"/>
                  </a:lnTo>
                  <a:cubicBezTo>
                    <a:pt x="0" y="43624"/>
                    <a:pt x="43624" y="0"/>
                    <a:pt x="97438" y="0"/>
                  </a:cubicBezTo>
                  <a:close/>
                </a:path>
              </a:pathLst>
            </a:custGeom>
            <a:solidFill>
              <a:srgbClr val="1A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txBox="1"/>
            <p:nvPr/>
          </p:nvSpPr>
          <p:spPr>
            <a:xfrm>
              <a:off x="0" y="-28575"/>
              <a:ext cx="1067246" cy="59216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2"/>
          <p:cNvGrpSpPr/>
          <p:nvPr/>
        </p:nvGrpSpPr>
        <p:grpSpPr>
          <a:xfrm>
            <a:off x="10379217" y="5523569"/>
            <a:ext cx="6563104" cy="3734731"/>
            <a:chOff x="0" y="-28575"/>
            <a:chExt cx="1728554" cy="983633"/>
          </a:xfrm>
        </p:grpSpPr>
        <p:sp>
          <p:nvSpPr>
            <p:cNvPr id="160" name="Google Shape;160;p2"/>
            <p:cNvSpPr/>
            <p:nvPr/>
          </p:nvSpPr>
          <p:spPr>
            <a:xfrm>
              <a:off x="0" y="0"/>
              <a:ext cx="1728554" cy="955058"/>
            </a:xfrm>
            <a:custGeom>
              <a:rect b="b" l="l" r="r" t="t"/>
              <a:pathLst>
                <a:path extrusionOk="0" h="955058" w="1728554">
                  <a:moveTo>
                    <a:pt x="60160" y="0"/>
                  </a:moveTo>
                  <a:lnTo>
                    <a:pt x="1668394" y="0"/>
                  </a:lnTo>
                  <a:cubicBezTo>
                    <a:pt x="1684350" y="0"/>
                    <a:pt x="1699651" y="6338"/>
                    <a:pt x="1710934" y="17621"/>
                  </a:cubicBezTo>
                  <a:cubicBezTo>
                    <a:pt x="1722216" y="28903"/>
                    <a:pt x="1728554" y="44205"/>
                    <a:pt x="1728554" y="60160"/>
                  </a:cubicBezTo>
                  <a:lnTo>
                    <a:pt x="1728554" y="894898"/>
                  </a:lnTo>
                  <a:cubicBezTo>
                    <a:pt x="1728554" y="910853"/>
                    <a:pt x="1722216" y="926155"/>
                    <a:pt x="1710934" y="937437"/>
                  </a:cubicBezTo>
                  <a:cubicBezTo>
                    <a:pt x="1699651" y="948720"/>
                    <a:pt x="1684350" y="955058"/>
                    <a:pt x="1668394" y="955058"/>
                  </a:cubicBezTo>
                  <a:lnTo>
                    <a:pt x="60160" y="955058"/>
                  </a:lnTo>
                  <a:cubicBezTo>
                    <a:pt x="44205" y="955058"/>
                    <a:pt x="28903" y="948720"/>
                    <a:pt x="17621" y="937437"/>
                  </a:cubicBezTo>
                  <a:cubicBezTo>
                    <a:pt x="6338" y="926155"/>
                    <a:pt x="0" y="910853"/>
                    <a:pt x="0" y="894898"/>
                  </a:cubicBezTo>
                  <a:lnTo>
                    <a:pt x="0" y="60160"/>
                  </a:lnTo>
                  <a:cubicBezTo>
                    <a:pt x="0" y="44205"/>
                    <a:pt x="6338" y="28903"/>
                    <a:pt x="17621" y="17621"/>
                  </a:cubicBezTo>
                  <a:cubicBezTo>
                    <a:pt x="28903" y="6338"/>
                    <a:pt x="44205" y="0"/>
                    <a:pt x="6016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txBox="1"/>
            <p:nvPr/>
          </p:nvSpPr>
          <p:spPr>
            <a:xfrm>
              <a:off x="0" y="-28575"/>
              <a:ext cx="1728554" cy="98363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2"/>
          <p:cNvSpPr/>
          <p:nvPr/>
        </p:nvSpPr>
        <p:spPr>
          <a:xfrm>
            <a:off x="10862238" y="5917815"/>
            <a:ext cx="5486970" cy="3086421"/>
          </a:xfrm>
          <a:custGeom>
            <a:rect b="b" l="l" r="r" t="t"/>
            <a:pathLst>
              <a:path extrusionOk="0" h="3086421" w="5486970">
                <a:moveTo>
                  <a:pt x="0" y="0"/>
                </a:moveTo>
                <a:lnTo>
                  <a:pt x="5486970" y="0"/>
                </a:lnTo>
                <a:lnTo>
                  <a:pt x="5486970" y="3086421"/>
                </a:lnTo>
                <a:lnTo>
                  <a:pt x="0" y="3086421"/>
                </a:lnTo>
                <a:lnTo>
                  <a:pt x="0" y="0"/>
                </a:lnTo>
                <a:close/>
              </a:path>
            </a:pathLst>
          </a:custGeom>
          <a:blipFill rotWithShape="1">
            <a:blip r:embed="rId3">
              <a:alphaModFix/>
            </a:blip>
            <a:stretch>
              <a:fillRect b="0" l="0" r="0" t="0"/>
            </a:stretch>
          </a:blipFill>
          <a:ln>
            <a:noFill/>
          </a:ln>
        </p:spPr>
      </p:sp>
      <p:sp>
        <p:nvSpPr>
          <p:cNvPr id="163" name="Google Shape;163;p2"/>
          <p:cNvSpPr txBox="1"/>
          <p:nvPr/>
        </p:nvSpPr>
        <p:spPr>
          <a:xfrm>
            <a:off x="1763502" y="2636138"/>
            <a:ext cx="14585706" cy="212915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protección se refiere a un mecanismo para controlar el acceso de programas, procesos o usuarios a los recursos definidos por un sistema informático.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Este mecanismo debe proporcionar un medio para especificar los controles que se impondrán, junto con un medio para hacer cumplirlos.</a:t>
            </a:r>
            <a:endParaRPr/>
          </a:p>
        </p:txBody>
      </p:sp>
      <p:sp>
        <p:nvSpPr>
          <p:cNvPr id="164" name="Google Shape;164;p2"/>
          <p:cNvSpPr txBox="1"/>
          <p:nvPr/>
        </p:nvSpPr>
        <p:spPr>
          <a:xfrm>
            <a:off x="6073338" y="1120006"/>
            <a:ext cx="6141325" cy="1001268"/>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PROTECCIÓN</a:t>
            </a:r>
            <a:endParaRPr/>
          </a:p>
        </p:txBody>
      </p:sp>
      <p:sp>
        <p:nvSpPr>
          <p:cNvPr id="165" name="Google Shape;165;p2"/>
          <p:cNvSpPr txBox="1"/>
          <p:nvPr/>
        </p:nvSpPr>
        <p:spPr>
          <a:xfrm>
            <a:off x="1763502" y="5160581"/>
            <a:ext cx="7877456" cy="384365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protección se concibió originalmente como un complemento de los sistemas operativos de multiprogramación, de modo que los usuarios no confiables pudieran compartir de manera segura un espacio de nombres lógico común, como un directorio de archivos, o compartir un espacio de nombres físico común, como la memoria.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9" name="Shape 169"/>
        <p:cNvGrpSpPr/>
        <p:nvPr/>
      </p:nvGrpSpPr>
      <p:grpSpPr>
        <a:xfrm>
          <a:off x="0" y="0"/>
          <a:ext cx="0" cy="0"/>
          <a:chOff x="0" y="0"/>
          <a:chExt cx="0" cy="0"/>
        </a:xfrm>
      </p:grpSpPr>
      <p:grpSp>
        <p:nvGrpSpPr>
          <p:cNvPr id="170" name="Google Shape;170;p3"/>
          <p:cNvGrpSpPr/>
          <p:nvPr/>
        </p:nvGrpSpPr>
        <p:grpSpPr>
          <a:xfrm>
            <a:off x="2774498" y="3128522"/>
            <a:ext cx="2307945" cy="2307945"/>
            <a:chOff x="0" y="0"/>
            <a:chExt cx="812800" cy="812800"/>
          </a:xfrm>
        </p:grpSpPr>
        <p:sp>
          <p:nvSpPr>
            <p:cNvPr id="171" name="Google Shape;17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3" name="Google Shape;173;p3"/>
          <p:cNvCxnSpPr/>
          <p:nvPr/>
        </p:nvCxnSpPr>
        <p:spPr>
          <a:xfrm>
            <a:off x="3928470" y="3464225"/>
            <a:ext cx="0" cy="2476378"/>
          </a:xfrm>
          <a:prstGeom prst="straightConnector1">
            <a:avLst/>
          </a:prstGeom>
          <a:noFill/>
          <a:ln cap="flat" cmpd="sng" w="38100">
            <a:solidFill>
              <a:srgbClr val="5CD9C1"/>
            </a:solidFill>
            <a:prstDash val="solid"/>
            <a:round/>
            <a:headEnd len="sm" w="sm" type="none"/>
            <a:tailEnd len="lg" w="lg" type="oval"/>
          </a:ln>
        </p:spPr>
      </p:cxnSp>
      <p:grpSp>
        <p:nvGrpSpPr>
          <p:cNvPr id="174" name="Google Shape;174;p3"/>
          <p:cNvGrpSpPr/>
          <p:nvPr/>
        </p:nvGrpSpPr>
        <p:grpSpPr>
          <a:xfrm>
            <a:off x="3563044" y="2763096"/>
            <a:ext cx="730852" cy="730852"/>
            <a:chOff x="0" y="0"/>
            <a:chExt cx="812800" cy="812800"/>
          </a:xfrm>
        </p:grpSpPr>
        <p:sp>
          <p:nvSpPr>
            <p:cNvPr id="175" name="Google Shape;17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7" name="Google Shape;177;p3"/>
          <p:cNvCxnSpPr/>
          <p:nvPr/>
        </p:nvCxnSpPr>
        <p:spPr>
          <a:xfrm rot="10800000">
            <a:off x="6536993" y="2827515"/>
            <a:ext cx="0" cy="5659939"/>
          </a:xfrm>
          <a:prstGeom prst="straightConnector1">
            <a:avLst/>
          </a:prstGeom>
          <a:noFill/>
          <a:ln cap="flat" cmpd="sng" w="9525">
            <a:solidFill>
              <a:srgbClr val="FFFFFF"/>
            </a:solidFill>
            <a:prstDash val="lgDash"/>
            <a:round/>
            <a:headEnd len="sm" w="sm" type="none"/>
            <a:tailEnd len="sm" w="sm" type="none"/>
          </a:ln>
        </p:spPr>
      </p:cxnSp>
      <p:cxnSp>
        <p:nvCxnSpPr>
          <p:cNvPr id="178" name="Google Shape;178;p3"/>
          <p:cNvCxnSpPr/>
          <p:nvPr/>
        </p:nvCxnSpPr>
        <p:spPr>
          <a:xfrm>
            <a:off x="9144000" y="3464225"/>
            <a:ext cx="0" cy="2476378"/>
          </a:xfrm>
          <a:prstGeom prst="straightConnector1">
            <a:avLst/>
          </a:prstGeom>
          <a:noFill/>
          <a:ln cap="flat" cmpd="sng" w="38100">
            <a:solidFill>
              <a:srgbClr val="B084CC"/>
            </a:solidFill>
            <a:prstDash val="solid"/>
            <a:round/>
            <a:headEnd len="sm" w="sm" type="none"/>
            <a:tailEnd len="lg" w="lg" type="oval"/>
          </a:ln>
        </p:spPr>
      </p:cxnSp>
      <p:grpSp>
        <p:nvGrpSpPr>
          <p:cNvPr id="179" name="Google Shape;179;p3"/>
          <p:cNvGrpSpPr/>
          <p:nvPr/>
        </p:nvGrpSpPr>
        <p:grpSpPr>
          <a:xfrm>
            <a:off x="7990028" y="3128522"/>
            <a:ext cx="2307945" cy="2307945"/>
            <a:chOff x="0" y="0"/>
            <a:chExt cx="812800" cy="812800"/>
          </a:xfrm>
        </p:grpSpPr>
        <p:sp>
          <p:nvSpPr>
            <p:cNvPr id="180" name="Google Shape;18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2" name="Google Shape;182;p3"/>
          <p:cNvGrpSpPr/>
          <p:nvPr/>
        </p:nvGrpSpPr>
        <p:grpSpPr>
          <a:xfrm>
            <a:off x="8778574" y="2763096"/>
            <a:ext cx="730852" cy="730852"/>
            <a:chOff x="0" y="0"/>
            <a:chExt cx="812800" cy="812800"/>
          </a:xfrm>
        </p:grpSpPr>
        <p:sp>
          <p:nvSpPr>
            <p:cNvPr id="183" name="Google Shape;18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5" name="Google Shape;185;p3"/>
          <p:cNvCxnSpPr/>
          <p:nvPr/>
        </p:nvCxnSpPr>
        <p:spPr>
          <a:xfrm rot="10800000">
            <a:off x="11752522" y="2827515"/>
            <a:ext cx="0" cy="5659939"/>
          </a:xfrm>
          <a:prstGeom prst="straightConnector1">
            <a:avLst/>
          </a:prstGeom>
          <a:noFill/>
          <a:ln cap="flat" cmpd="sng" w="9525">
            <a:solidFill>
              <a:srgbClr val="FFFFFF"/>
            </a:solidFill>
            <a:prstDash val="lgDash"/>
            <a:round/>
            <a:headEnd len="sm" w="sm" type="none"/>
            <a:tailEnd len="sm" w="sm" type="none"/>
          </a:ln>
        </p:spPr>
      </p:cxnSp>
      <p:grpSp>
        <p:nvGrpSpPr>
          <p:cNvPr id="186" name="Google Shape;186;p3"/>
          <p:cNvGrpSpPr/>
          <p:nvPr/>
        </p:nvGrpSpPr>
        <p:grpSpPr>
          <a:xfrm>
            <a:off x="13205557" y="3192941"/>
            <a:ext cx="2307945" cy="2307945"/>
            <a:chOff x="0" y="0"/>
            <a:chExt cx="812800" cy="812800"/>
          </a:xfrm>
        </p:grpSpPr>
        <p:sp>
          <p:nvSpPr>
            <p:cNvPr id="187" name="Google Shape;18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9" name="Google Shape;189;p3"/>
          <p:cNvCxnSpPr/>
          <p:nvPr/>
        </p:nvCxnSpPr>
        <p:spPr>
          <a:xfrm>
            <a:off x="14359530" y="3528643"/>
            <a:ext cx="0" cy="2476378"/>
          </a:xfrm>
          <a:prstGeom prst="straightConnector1">
            <a:avLst/>
          </a:prstGeom>
          <a:noFill/>
          <a:ln cap="flat" cmpd="sng" w="38100">
            <a:solidFill>
              <a:srgbClr val="FF914D"/>
            </a:solidFill>
            <a:prstDash val="solid"/>
            <a:round/>
            <a:headEnd len="sm" w="sm" type="none"/>
            <a:tailEnd len="lg" w="lg" type="oval"/>
          </a:ln>
        </p:spPr>
      </p:cxnSp>
      <p:grpSp>
        <p:nvGrpSpPr>
          <p:cNvPr id="190" name="Google Shape;190;p3"/>
          <p:cNvGrpSpPr/>
          <p:nvPr/>
        </p:nvGrpSpPr>
        <p:grpSpPr>
          <a:xfrm>
            <a:off x="13994104" y="2827515"/>
            <a:ext cx="730852" cy="730852"/>
            <a:chOff x="0" y="0"/>
            <a:chExt cx="812800" cy="812800"/>
          </a:xfrm>
        </p:grpSpPr>
        <p:sp>
          <p:nvSpPr>
            <p:cNvPr id="191" name="Google Shape;19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3"/>
          <p:cNvSpPr/>
          <p:nvPr/>
        </p:nvSpPr>
        <p:spPr>
          <a:xfrm>
            <a:off x="3152422" y="3679117"/>
            <a:ext cx="1552096" cy="1206755"/>
          </a:xfrm>
          <a:custGeom>
            <a:rect b="b" l="l" r="r" t="t"/>
            <a:pathLst>
              <a:path extrusionOk="0" h="1206755" w="1552096">
                <a:moveTo>
                  <a:pt x="0" y="0"/>
                </a:moveTo>
                <a:lnTo>
                  <a:pt x="1552096" y="0"/>
                </a:lnTo>
                <a:lnTo>
                  <a:pt x="1552096" y="1206755"/>
                </a:lnTo>
                <a:lnTo>
                  <a:pt x="0" y="1206755"/>
                </a:lnTo>
                <a:lnTo>
                  <a:pt x="0" y="0"/>
                </a:lnTo>
                <a:close/>
              </a:path>
            </a:pathLst>
          </a:custGeom>
          <a:blipFill rotWithShape="1">
            <a:blip r:embed="rId3">
              <a:alphaModFix/>
            </a:blip>
            <a:stretch>
              <a:fillRect b="0" l="0" r="0" t="0"/>
            </a:stretch>
          </a:blipFill>
          <a:ln>
            <a:noFill/>
          </a:ln>
        </p:spPr>
      </p:sp>
      <p:sp>
        <p:nvSpPr>
          <p:cNvPr id="194" name="Google Shape;194;p3"/>
          <p:cNvSpPr/>
          <p:nvPr/>
        </p:nvSpPr>
        <p:spPr>
          <a:xfrm>
            <a:off x="8364909" y="3741026"/>
            <a:ext cx="1558183" cy="1082937"/>
          </a:xfrm>
          <a:custGeom>
            <a:rect b="b" l="l" r="r" t="t"/>
            <a:pathLst>
              <a:path extrusionOk="0" h="1082937" w="1558183">
                <a:moveTo>
                  <a:pt x="0" y="0"/>
                </a:moveTo>
                <a:lnTo>
                  <a:pt x="1558182" y="0"/>
                </a:lnTo>
                <a:lnTo>
                  <a:pt x="1558182" y="1082937"/>
                </a:lnTo>
                <a:lnTo>
                  <a:pt x="0" y="1082937"/>
                </a:lnTo>
                <a:lnTo>
                  <a:pt x="0" y="0"/>
                </a:lnTo>
                <a:close/>
              </a:path>
            </a:pathLst>
          </a:custGeom>
          <a:blipFill rotWithShape="1">
            <a:blip r:embed="rId4">
              <a:alphaModFix/>
            </a:blip>
            <a:stretch>
              <a:fillRect b="0" l="0" r="0" t="0"/>
            </a:stretch>
          </a:blipFill>
          <a:ln>
            <a:noFill/>
          </a:ln>
        </p:spPr>
      </p:sp>
      <p:sp>
        <p:nvSpPr>
          <p:cNvPr id="195" name="Google Shape;195;p3"/>
          <p:cNvSpPr/>
          <p:nvPr/>
        </p:nvSpPr>
        <p:spPr>
          <a:xfrm>
            <a:off x="13705181" y="3692565"/>
            <a:ext cx="1308697" cy="1308697"/>
          </a:xfrm>
          <a:custGeom>
            <a:rect b="b" l="l" r="r" t="t"/>
            <a:pathLst>
              <a:path extrusionOk="0" h="1308697" w="1308697">
                <a:moveTo>
                  <a:pt x="0" y="0"/>
                </a:moveTo>
                <a:lnTo>
                  <a:pt x="1308697" y="0"/>
                </a:lnTo>
                <a:lnTo>
                  <a:pt x="1308697" y="1308697"/>
                </a:lnTo>
                <a:lnTo>
                  <a:pt x="0" y="1308697"/>
                </a:lnTo>
                <a:lnTo>
                  <a:pt x="0" y="0"/>
                </a:lnTo>
                <a:close/>
              </a:path>
            </a:pathLst>
          </a:custGeom>
          <a:blipFill rotWithShape="1">
            <a:blip r:embed="rId5">
              <a:alphaModFix/>
            </a:blip>
            <a:stretch>
              <a:fillRect b="0" l="0" r="0" t="0"/>
            </a:stretch>
          </a:blipFill>
          <a:ln>
            <a:noFill/>
          </a:ln>
        </p:spPr>
      </p:sp>
      <p:sp>
        <p:nvSpPr>
          <p:cNvPr id="196" name="Google Shape;196;p3"/>
          <p:cNvSpPr txBox="1"/>
          <p:nvPr/>
        </p:nvSpPr>
        <p:spPr>
          <a:xfrm>
            <a:off x="1783425" y="6290771"/>
            <a:ext cx="4290090" cy="24447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más obvia es la necesidad de evitar la violación intencionada y maliciosa de una restricción de acceso por parte de un usuario.</a:t>
            </a:r>
            <a:endParaRPr/>
          </a:p>
        </p:txBody>
      </p:sp>
      <p:sp>
        <p:nvSpPr>
          <p:cNvPr id="197" name="Google Shape;197;p3"/>
          <p:cNvSpPr txBox="1"/>
          <p:nvPr/>
        </p:nvSpPr>
        <p:spPr>
          <a:xfrm>
            <a:off x="3638372" y="292870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198" name="Google Shape;198;p3"/>
          <p:cNvSpPr txBox="1"/>
          <p:nvPr/>
        </p:nvSpPr>
        <p:spPr>
          <a:xfrm>
            <a:off x="6998955" y="6446346"/>
            <a:ext cx="4290090" cy="2961640"/>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Asegurar que cada componente del programa activo en un sistema utilice los recursos del sistema sólo de manera consistente con las políticas establecidas.</a:t>
            </a:r>
            <a:endParaRPr/>
          </a:p>
        </p:txBody>
      </p:sp>
      <p:sp>
        <p:nvSpPr>
          <p:cNvPr id="199" name="Google Shape;199;p3"/>
          <p:cNvSpPr txBox="1"/>
          <p:nvPr/>
        </p:nvSpPr>
        <p:spPr>
          <a:xfrm>
            <a:off x="8853901" y="2928694"/>
            <a:ext cx="580197" cy="371082"/>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B084CC"/>
                </a:solidFill>
                <a:latin typeface="Arial"/>
                <a:ea typeface="Arial"/>
                <a:cs typeface="Arial"/>
                <a:sym typeface="Arial"/>
              </a:rPr>
              <a:t>02</a:t>
            </a:r>
            <a:endParaRPr/>
          </a:p>
        </p:txBody>
      </p:sp>
      <p:sp>
        <p:nvSpPr>
          <p:cNvPr id="200" name="Google Shape;200;p3"/>
          <p:cNvSpPr txBox="1"/>
          <p:nvPr/>
        </p:nvSpPr>
        <p:spPr>
          <a:xfrm>
            <a:off x="12214485" y="6446346"/>
            <a:ext cx="4290090" cy="16256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Detección de errores latentes en las interfaces</a:t>
            </a:r>
            <a:endParaRPr/>
          </a:p>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entre componentes.</a:t>
            </a:r>
            <a:endParaRPr/>
          </a:p>
        </p:txBody>
      </p:sp>
      <p:sp>
        <p:nvSpPr>
          <p:cNvPr id="201" name="Google Shape;201;p3"/>
          <p:cNvSpPr txBox="1"/>
          <p:nvPr/>
        </p:nvSpPr>
        <p:spPr>
          <a:xfrm>
            <a:off x="14069431" y="2993112"/>
            <a:ext cx="580197" cy="371082"/>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FF914D"/>
                </a:solidFill>
                <a:latin typeface="Arial"/>
                <a:ea typeface="Arial"/>
                <a:cs typeface="Arial"/>
                <a:sym typeface="Arial"/>
              </a:rPr>
              <a:t>03</a:t>
            </a:r>
            <a:endParaRPr/>
          </a:p>
        </p:txBody>
      </p:sp>
      <p:sp>
        <p:nvSpPr>
          <p:cNvPr id="202" name="Google Shape;202;p3"/>
          <p:cNvSpPr txBox="1"/>
          <p:nvPr/>
        </p:nvSpPr>
        <p:spPr>
          <a:xfrm>
            <a:off x="2641767" y="1254971"/>
            <a:ext cx="13004467"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OBJETIVOS DE LA PROTECCIÓN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6" name="Shape 206"/>
        <p:cNvGrpSpPr/>
        <p:nvPr/>
      </p:nvGrpSpPr>
      <p:grpSpPr>
        <a:xfrm>
          <a:off x="0" y="0"/>
          <a:ext cx="0" cy="0"/>
          <a:chOff x="0" y="0"/>
          <a:chExt cx="0" cy="0"/>
        </a:xfrm>
      </p:grpSpPr>
      <p:sp>
        <p:nvSpPr>
          <p:cNvPr id="207" name="Google Shape;207;p4"/>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08" name="Google Shape;208;p4"/>
          <p:cNvGrpSpPr/>
          <p:nvPr/>
        </p:nvGrpSpPr>
        <p:grpSpPr>
          <a:xfrm>
            <a:off x="789544" y="3472332"/>
            <a:ext cx="6585878" cy="5664084"/>
            <a:chOff x="0" y="-28575"/>
            <a:chExt cx="1734552" cy="1491775"/>
          </a:xfrm>
        </p:grpSpPr>
        <p:sp>
          <p:nvSpPr>
            <p:cNvPr id="209" name="Google Shape;209;p4"/>
            <p:cNvSpPr/>
            <p:nvPr/>
          </p:nvSpPr>
          <p:spPr>
            <a:xfrm>
              <a:off x="0" y="0"/>
              <a:ext cx="1734552" cy="1463200"/>
            </a:xfrm>
            <a:custGeom>
              <a:rect b="b" l="l" r="r" t="t"/>
              <a:pathLst>
                <a:path extrusionOk="0" h="1463200" w="1734552">
                  <a:moveTo>
                    <a:pt x="59952" y="0"/>
                  </a:moveTo>
                  <a:lnTo>
                    <a:pt x="1674600" y="0"/>
                  </a:lnTo>
                  <a:cubicBezTo>
                    <a:pt x="1707711" y="0"/>
                    <a:pt x="1734552" y="26842"/>
                    <a:pt x="1734552" y="59952"/>
                  </a:cubicBezTo>
                  <a:lnTo>
                    <a:pt x="1734552" y="1403248"/>
                  </a:lnTo>
                  <a:cubicBezTo>
                    <a:pt x="1734552" y="1436359"/>
                    <a:pt x="1707711" y="1463200"/>
                    <a:pt x="1674600" y="1463200"/>
                  </a:cubicBezTo>
                  <a:lnTo>
                    <a:pt x="59952" y="1463200"/>
                  </a:lnTo>
                  <a:cubicBezTo>
                    <a:pt x="26842" y="1463200"/>
                    <a:pt x="0" y="1436359"/>
                    <a:pt x="0" y="1403248"/>
                  </a:cubicBezTo>
                  <a:lnTo>
                    <a:pt x="0" y="59952"/>
                  </a:lnTo>
                  <a:cubicBezTo>
                    <a:pt x="0" y="26842"/>
                    <a:pt x="26842" y="0"/>
                    <a:pt x="5995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txBox="1"/>
            <p:nvPr/>
          </p:nvSpPr>
          <p:spPr>
            <a:xfrm>
              <a:off x="0" y="-28575"/>
              <a:ext cx="1734552" cy="14917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4"/>
          <p:cNvGrpSpPr/>
          <p:nvPr/>
        </p:nvGrpSpPr>
        <p:grpSpPr>
          <a:xfrm>
            <a:off x="7844749" y="1042088"/>
            <a:ext cx="9653707" cy="8094328"/>
            <a:chOff x="0" y="-28575"/>
            <a:chExt cx="2542540" cy="2131839"/>
          </a:xfrm>
        </p:grpSpPr>
        <p:sp>
          <p:nvSpPr>
            <p:cNvPr id="212" name="Google Shape;212;p4"/>
            <p:cNvSpPr/>
            <p:nvPr/>
          </p:nvSpPr>
          <p:spPr>
            <a:xfrm>
              <a:off x="0" y="0"/>
              <a:ext cx="2542540" cy="2103264"/>
            </a:xfrm>
            <a:custGeom>
              <a:rect b="b" l="l" r="r" t="t"/>
              <a:pathLst>
                <a:path extrusionOk="0" h="2103264" w="2542540">
                  <a:moveTo>
                    <a:pt x="40900" y="0"/>
                  </a:moveTo>
                  <a:lnTo>
                    <a:pt x="2501640" y="0"/>
                  </a:lnTo>
                  <a:cubicBezTo>
                    <a:pt x="2512487" y="0"/>
                    <a:pt x="2522891" y="4309"/>
                    <a:pt x="2530561" y="11979"/>
                  </a:cubicBezTo>
                  <a:cubicBezTo>
                    <a:pt x="2538231" y="19650"/>
                    <a:pt x="2542540" y="30053"/>
                    <a:pt x="2542540" y="40900"/>
                  </a:cubicBezTo>
                  <a:lnTo>
                    <a:pt x="2542540" y="2062364"/>
                  </a:lnTo>
                  <a:cubicBezTo>
                    <a:pt x="2542540" y="2073212"/>
                    <a:pt x="2538231" y="2083615"/>
                    <a:pt x="2530561" y="2091285"/>
                  </a:cubicBezTo>
                  <a:cubicBezTo>
                    <a:pt x="2522891" y="2098955"/>
                    <a:pt x="2512487" y="2103264"/>
                    <a:pt x="2501640" y="2103264"/>
                  </a:cubicBezTo>
                  <a:lnTo>
                    <a:pt x="40900" y="2103264"/>
                  </a:lnTo>
                  <a:cubicBezTo>
                    <a:pt x="30053" y="2103264"/>
                    <a:pt x="19650" y="2098955"/>
                    <a:pt x="11979" y="2091285"/>
                  </a:cubicBezTo>
                  <a:cubicBezTo>
                    <a:pt x="4309" y="2083615"/>
                    <a:pt x="0" y="2073212"/>
                    <a:pt x="0" y="2062364"/>
                  </a:cubicBezTo>
                  <a:lnTo>
                    <a:pt x="0" y="40900"/>
                  </a:lnTo>
                  <a:cubicBezTo>
                    <a:pt x="0" y="30053"/>
                    <a:pt x="4309" y="19650"/>
                    <a:pt x="11979" y="11979"/>
                  </a:cubicBezTo>
                  <a:cubicBezTo>
                    <a:pt x="19650" y="4309"/>
                    <a:pt x="30053" y="0"/>
                    <a:pt x="4090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txBox="1"/>
            <p:nvPr/>
          </p:nvSpPr>
          <p:spPr>
            <a:xfrm>
              <a:off x="0" y="-28575"/>
              <a:ext cx="2542540" cy="21318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4"/>
          <p:cNvSpPr/>
          <p:nvPr/>
        </p:nvSpPr>
        <p:spPr>
          <a:xfrm>
            <a:off x="2016460" y="3879986"/>
            <a:ext cx="3887184" cy="4683354"/>
          </a:xfrm>
          <a:custGeom>
            <a:rect b="b" l="l" r="r" t="t"/>
            <a:pathLst>
              <a:path extrusionOk="0" h="4683354" w="3887184">
                <a:moveTo>
                  <a:pt x="0" y="0"/>
                </a:moveTo>
                <a:lnTo>
                  <a:pt x="3887184" y="0"/>
                </a:lnTo>
                <a:lnTo>
                  <a:pt x="3887184" y="4683355"/>
                </a:lnTo>
                <a:lnTo>
                  <a:pt x="0" y="4683355"/>
                </a:lnTo>
                <a:lnTo>
                  <a:pt x="0" y="0"/>
                </a:lnTo>
                <a:close/>
              </a:path>
            </a:pathLst>
          </a:custGeom>
          <a:blipFill rotWithShape="1">
            <a:blip r:embed="rId4">
              <a:alphaModFix/>
            </a:blip>
            <a:stretch>
              <a:fillRect b="0" l="0" r="0" t="0"/>
            </a:stretch>
          </a:blipFill>
          <a:ln>
            <a:noFill/>
          </a:ln>
        </p:spPr>
      </p:sp>
      <p:sp>
        <p:nvSpPr>
          <p:cNvPr id="215" name="Google Shape;215;p4"/>
          <p:cNvSpPr txBox="1"/>
          <p:nvPr/>
        </p:nvSpPr>
        <p:spPr>
          <a:xfrm>
            <a:off x="8685835" y="1711960"/>
            <a:ext cx="7971535" cy="68440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principio rector de protección clave y probado en el tiempo es el </a:t>
            </a:r>
            <a:r>
              <a:rPr b="0" i="0" lang="en-US" sz="2600" u="none" cap="none" strike="noStrike">
                <a:solidFill>
                  <a:srgbClr val="FF914D"/>
                </a:solidFill>
                <a:latin typeface="Montserrat"/>
                <a:ea typeface="Montserrat"/>
                <a:cs typeface="Montserrat"/>
                <a:sym typeface="Montserrat"/>
              </a:rPr>
              <a:t>principio de privilegio mínimo.</a:t>
            </a:r>
            <a:r>
              <a:rPr b="0" i="0" lang="en-US" sz="2600" u="none" cap="none" strike="noStrike">
                <a:solidFill>
                  <a:srgbClr val="FFFFFF"/>
                </a:solidFill>
                <a:latin typeface="Montserrat"/>
                <a:ea typeface="Montserrat"/>
                <a:cs typeface="Montserrat"/>
                <a:sym typeface="Montserrat"/>
              </a:rPr>
              <a:t> Dicta que los programas, usuarios e incluso sistemas reciban los privilegios suficientes para realizar sus tareas.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Considere la analogía de un guardia de seguridad con una llave maestra. Si esta llave permite al guardia entrar sólo a las áreas públicas que vigila, entonces el mal uso de la llave resultará en un daño mínimo. Sin embargo, si la clave permite el acceso a todas las áreas, entonces los posibles daños por la pérdida, robo, mal uso o copiado de esta serán mucho mayores.</a:t>
            </a:r>
            <a:endParaRPr/>
          </a:p>
        </p:txBody>
      </p:sp>
      <p:sp>
        <p:nvSpPr>
          <p:cNvPr id="216" name="Google Shape;216;p4"/>
          <p:cNvSpPr txBox="1"/>
          <p:nvPr/>
        </p:nvSpPr>
        <p:spPr>
          <a:xfrm>
            <a:off x="909122" y="1401121"/>
            <a:ext cx="6346800" cy="18705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lang="en-US" sz="5499">
                <a:solidFill>
                  <a:srgbClr val="FFFFFF"/>
                </a:solidFill>
              </a:rPr>
              <a:t>PRINCIPIOS</a:t>
            </a:r>
            <a:r>
              <a:rPr b="0" i="0" lang="en-US" sz="5499" u="none" cap="none" strike="noStrike">
                <a:solidFill>
                  <a:srgbClr val="FFFFFF"/>
                </a:solidFill>
                <a:latin typeface="Arial"/>
                <a:ea typeface="Arial"/>
                <a:cs typeface="Arial"/>
                <a:sym typeface="Arial"/>
              </a:rPr>
              <a:t> DE LA PROTECCIÓN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0" name="Shape 220"/>
        <p:cNvGrpSpPr/>
        <p:nvPr/>
      </p:nvGrpSpPr>
      <p:grpSpPr>
        <a:xfrm>
          <a:off x="0" y="0"/>
          <a:ext cx="0" cy="0"/>
          <a:chOff x="0" y="0"/>
          <a:chExt cx="0" cy="0"/>
        </a:xfrm>
      </p:grpSpPr>
      <p:sp>
        <p:nvSpPr>
          <p:cNvPr id="221" name="Google Shape;221;p5"/>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22" name="Google Shape;222;p5"/>
          <p:cNvGrpSpPr/>
          <p:nvPr/>
        </p:nvGrpSpPr>
        <p:grpSpPr>
          <a:xfrm>
            <a:off x="9392183" y="1042088"/>
            <a:ext cx="8085513" cy="4834620"/>
            <a:chOff x="0" y="-28575"/>
            <a:chExt cx="2129518" cy="1273315"/>
          </a:xfrm>
        </p:grpSpPr>
        <p:sp>
          <p:nvSpPr>
            <p:cNvPr id="223" name="Google Shape;223;p5"/>
            <p:cNvSpPr/>
            <p:nvPr/>
          </p:nvSpPr>
          <p:spPr>
            <a:xfrm>
              <a:off x="0" y="0"/>
              <a:ext cx="2129518" cy="1244740"/>
            </a:xfrm>
            <a:custGeom>
              <a:rect b="b" l="l" r="r" t="t"/>
              <a:pathLst>
                <a:path extrusionOk="0" h="1244740" w="2129518">
                  <a:moveTo>
                    <a:pt x="48833" y="0"/>
                  </a:moveTo>
                  <a:lnTo>
                    <a:pt x="2080685" y="0"/>
                  </a:lnTo>
                  <a:cubicBezTo>
                    <a:pt x="2107655" y="0"/>
                    <a:pt x="2129518" y="21863"/>
                    <a:pt x="2129518" y="48833"/>
                  </a:cubicBezTo>
                  <a:lnTo>
                    <a:pt x="2129518" y="1195908"/>
                  </a:lnTo>
                  <a:cubicBezTo>
                    <a:pt x="2129518" y="1222877"/>
                    <a:pt x="2107655" y="1244740"/>
                    <a:pt x="2080685" y="1244740"/>
                  </a:cubicBezTo>
                  <a:lnTo>
                    <a:pt x="48833" y="1244740"/>
                  </a:lnTo>
                  <a:cubicBezTo>
                    <a:pt x="21863" y="1244740"/>
                    <a:pt x="0" y="1222877"/>
                    <a:pt x="0" y="1195908"/>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txBox="1"/>
            <p:nvPr/>
          </p:nvSpPr>
          <p:spPr>
            <a:xfrm>
              <a:off x="0" y="-28575"/>
              <a:ext cx="2129518" cy="127331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5" name="Google Shape;225;p5"/>
          <p:cNvGrpSpPr/>
          <p:nvPr/>
        </p:nvGrpSpPr>
        <p:grpSpPr>
          <a:xfrm>
            <a:off x="810304" y="1042088"/>
            <a:ext cx="8191491" cy="8094328"/>
            <a:chOff x="0" y="-28575"/>
            <a:chExt cx="2157430" cy="2131839"/>
          </a:xfrm>
        </p:grpSpPr>
        <p:sp>
          <p:nvSpPr>
            <p:cNvPr id="226" name="Google Shape;226;p5"/>
            <p:cNvSpPr/>
            <p:nvPr/>
          </p:nvSpPr>
          <p:spPr>
            <a:xfrm>
              <a:off x="0" y="0"/>
              <a:ext cx="2157430" cy="2103264"/>
            </a:xfrm>
            <a:custGeom>
              <a:rect b="b" l="l" r="r" t="t"/>
              <a:pathLst>
                <a:path extrusionOk="0" h="2103264" w="2157430">
                  <a:moveTo>
                    <a:pt x="48201" y="0"/>
                  </a:moveTo>
                  <a:lnTo>
                    <a:pt x="2109229" y="0"/>
                  </a:lnTo>
                  <a:cubicBezTo>
                    <a:pt x="2122013" y="0"/>
                    <a:pt x="2134273" y="5078"/>
                    <a:pt x="2143312" y="14118"/>
                  </a:cubicBezTo>
                  <a:cubicBezTo>
                    <a:pt x="2152351" y="23157"/>
                    <a:pt x="2157430" y="35417"/>
                    <a:pt x="2157430" y="48201"/>
                  </a:cubicBezTo>
                  <a:lnTo>
                    <a:pt x="2157430" y="2055064"/>
                  </a:lnTo>
                  <a:cubicBezTo>
                    <a:pt x="2157430" y="2067847"/>
                    <a:pt x="2152351" y="2080107"/>
                    <a:pt x="2143312" y="2089147"/>
                  </a:cubicBezTo>
                  <a:cubicBezTo>
                    <a:pt x="2134273" y="2098186"/>
                    <a:pt x="2122013" y="2103264"/>
                    <a:pt x="2109229" y="2103264"/>
                  </a:cubicBezTo>
                  <a:lnTo>
                    <a:pt x="48201" y="2103264"/>
                  </a:lnTo>
                  <a:cubicBezTo>
                    <a:pt x="35417" y="2103264"/>
                    <a:pt x="23157" y="2098186"/>
                    <a:pt x="14118" y="2089147"/>
                  </a:cubicBezTo>
                  <a:cubicBezTo>
                    <a:pt x="5078" y="2080107"/>
                    <a:pt x="0" y="2067847"/>
                    <a:pt x="0" y="2055064"/>
                  </a:cubicBezTo>
                  <a:lnTo>
                    <a:pt x="0" y="48201"/>
                  </a:lnTo>
                  <a:cubicBezTo>
                    <a:pt x="0" y="35417"/>
                    <a:pt x="5078" y="23157"/>
                    <a:pt x="14118" y="14118"/>
                  </a:cubicBezTo>
                  <a:cubicBezTo>
                    <a:pt x="23157" y="5078"/>
                    <a:pt x="35417" y="0"/>
                    <a:pt x="4820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txBox="1"/>
            <p:nvPr/>
          </p:nvSpPr>
          <p:spPr>
            <a:xfrm>
              <a:off x="0" y="-28575"/>
              <a:ext cx="2157430" cy="21318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8" name="Google Shape;228;p5"/>
          <p:cNvGrpSpPr/>
          <p:nvPr/>
        </p:nvGrpSpPr>
        <p:grpSpPr>
          <a:xfrm>
            <a:off x="9392183" y="6067649"/>
            <a:ext cx="8085513" cy="3068767"/>
            <a:chOff x="0" y="-28575"/>
            <a:chExt cx="2129518" cy="808235"/>
          </a:xfrm>
        </p:grpSpPr>
        <p:sp>
          <p:nvSpPr>
            <p:cNvPr id="229" name="Google Shape;229;p5"/>
            <p:cNvSpPr/>
            <p:nvPr/>
          </p:nvSpPr>
          <p:spPr>
            <a:xfrm>
              <a:off x="0" y="0"/>
              <a:ext cx="2129518" cy="779660"/>
            </a:xfrm>
            <a:custGeom>
              <a:rect b="b" l="l" r="r" t="t"/>
              <a:pathLst>
                <a:path extrusionOk="0" h="779660" w="2129518">
                  <a:moveTo>
                    <a:pt x="48833" y="0"/>
                  </a:moveTo>
                  <a:lnTo>
                    <a:pt x="2080685" y="0"/>
                  </a:lnTo>
                  <a:cubicBezTo>
                    <a:pt x="2107655" y="0"/>
                    <a:pt x="2129518" y="21863"/>
                    <a:pt x="2129518" y="48833"/>
                  </a:cubicBezTo>
                  <a:lnTo>
                    <a:pt x="2129518" y="730827"/>
                  </a:lnTo>
                  <a:cubicBezTo>
                    <a:pt x="2129518" y="757797"/>
                    <a:pt x="2107655" y="779660"/>
                    <a:pt x="2080685" y="779660"/>
                  </a:cubicBezTo>
                  <a:lnTo>
                    <a:pt x="48833" y="779660"/>
                  </a:lnTo>
                  <a:cubicBezTo>
                    <a:pt x="21863" y="779660"/>
                    <a:pt x="0" y="757797"/>
                    <a:pt x="0" y="730827"/>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txBox="1"/>
            <p:nvPr/>
          </p:nvSpPr>
          <p:spPr>
            <a:xfrm>
              <a:off x="0" y="-28575"/>
              <a:ext cx="2129518" cy="80823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1" name="Google Shape;231;p5"/>
          <p:cNvSpPr/>
          <p:nvPr/>
        </p:nvSpPr>
        <p:spPr>
          <a:xfrm>
            <a:off x="9859601" y="1677988"/>
            <a:ext cx="7150676" cy="3754105"/>
          </a:xfrm>
          <a:custGeom>
            <a:rect b="b" l="l" r="r" t="t"/>
            <a:pathLst>
              <a:path extrusionOk="0" h="3754105" w="7150676">
                <a:moveTo>
                  <a:pt x="0" y="0"/>
                </a:moveTo>
                <a:lnTo>
                  <a:pt x="7150677" y="0"/>
                </a:lnTo>
                <a:lnTo>
                  <a:pt x="7150677" y="3754105"/>
                </a:lnTo>
                <a:lnTo>
                  <a:pt x="0" y="3754105"/>
                </a:lnTo>
                <a:lnTo>
                  <a:pt x="0" y="0"/>
                </a:lnTo>
                <a:close/>
              </a:path>
            </a:pathLst>
          </a:custGeom>
          <a:blipFill rotWithShape="1">
            <a:blip r:embed="rId4">
              <a:alphaModFix/>
            </a:blip>
            <a:stretch>
              <a:fillRect b="0" l="0" r="0" t="0"/>
            </a:stretch>
          </a:blipFill>
          <a:ln>
            <a:noFill/>
          </a:ln>
        </p:spPr>
      </p:sp>
      <p:sp>
        <p:nvSpPr>
          <p:cNvPr id="232" name="Google Shape;232;p5"/>
          <p:cNvSpPr txBox="1"/>
          <p:nvPr/>
        </p:nvSpPr>
        <p:spPr>
          <a:xfrm>
            <a:off x="1155227" y="1658938"/>
            <a:ext cx="7501646" cy="69500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Un sistema operativo que sigue el principio de privilegio mínimo implementa sus funciones, programas, llamadas al sistema y estructuras de datos de modo que la falla o el compromiso de un componente cause el daño mínimo y permita que se produzca el daño mínimo.</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El desbordamiento de un buffer en un daemon del sistema podría causar que el daemon falle, por ejemplo, pero no debería permitir la ejecución de código desde la pila del proceso que permitiría a un usuario remoto obtener privilegios máximos y acceso a todo el sistema (como sucede con demasiada frecuencia hoy en día).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